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5" r:id="rId2"/>
    <p:sldId id="277" r:id="rId3"/>
    <p:sldId id="279" r:id="rId4"/>
    <p:sldId id="258" r:id="rId5"/>
    <p:sldId id="259" r:id="rId6"/>
    <p:sldId id="273" r:id="rId7"/>
    <p:sldId id="260" r:id="rId8"/>
    <p:sldId id="261" r:id="rId9"/>
    <p:sldId id="262" r:id="rId10"/>
    <p:sldId id="263" r:id="rId11"/>
    <p:sldId id="264" r:id="rId12"/>
    <p:sldId id="265" r:id="rId13"/>
    <p:sldId id="280" r:id="rId14"/>
    <p:sldId id="269" r:id="rId15"/>
    <p:sldId id="270" r:id="rId16"/>
    <p:sldId id="271" r:id="rId17"/>
    <p:sldId id="278" r:id="rId18"/>
  </p:sldIdLst>
  <p:sldSz cx="12192000" cy="6858000"/>
  <p:notesSz cx="6858000" cy="9144000"/>
  <p:defaultTextStyle>
    <a:defPPr>
      <a:defRPr lang="es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A698"/>
    <a:srgbClr val="F9632D"/>
    <a:srgbClr val="F8385C"/>
    <a:srgbClr val="1A6F80"/>
    <a:srgbClr val="FCC31C"/>
    <a:srgbClr val="FBB39D"/>
    <a:srgbClr val="FEDD4A"/>
    <a:srgbClr val="A6A6A6"/>
    <a:srgbClr val="484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61"/>
    <p:restoredTop sz="94694"/>
  </p:normalViewPr>
  <p:slideViewPr>
    <p:cSldViewPr snapToGrid="0">
      <p:cViewPr varScale="1">
        <p:scale>
          <a:sx n="121" d="100"/>
          <a:sy n="121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BFDC7-F365-8742-BDD5-3CBD910B6D42}" type="datetimeFigureOut">
              <a:rPr lang="es-GB" smtClean="0"/>
              <a:t>20/05/2024</a:t>
            </a:fld>
            <a:endParaRPr lang="es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05A87-31FB-AC4D-8410-91444ACDBDF6}" type="slidenum">
              <a:rPr lang="es-GB" smtClean="0"/>
              <a:t>‹Nº›</a:t>
            </a:fld>
            <a:endParaRPr lang="es-GB"/>
          </a:p>
        </p:txBody>
      </p:sp>
    </p:spTree>
    <p:extLst>
      <p:ext uri="{BB962C8B-B14F-4D97-AF65-F5344CB8AC3E}">
        <p14:creationId xmlns:p14="http://schemas.microsoft.com/office/powerpoint/2010/main" val="1429358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05A87-31FB-AC4D-8410-91444ACDBDF6}" type="slidenum">
              <a:rPr lang="es-GB" smtClean="0"/>
              <a:t>1</a:t>
            </a:fld>
            <a:endParaRPr lang="es-GB"/>
          </a:p>
        </p:txBody>
      </p:sp>
    </p:spTree>
    <p:extLst>
      <p:ext uri="{BB962C8B-B14F-4D97-AF65-F5344CB8AC3E}">
        <p14:creationId xmlns:p14="http://schemas.microsoft.com/office/powerpoint/2010/main" val="2515543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s-ES" sz="2200" b="1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Presentación del Equipo</a:t>
            </a:r>
            <a:endParaRPr lang="es-ES" sz="2200" b="1" dirty="0">
              <a:solidFill>
                <a:srgbClr val="484848"/>
              </a:solidFill>
              <a:highlight>
                <a:srgbClr val="FFFFFF"/>
              </a:highlight>
              <a:latin typeface="Helvetica" pitchFamily="2" charset="0"/>
            </a:endParaRPr>
          </a:p>
          <a:p>
            <a:pPr lvl="1"/>
            <a:r>
              <a:rPr lang="es-ES" sz="2200" i="0" dirty="0" err="1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Tech-Girls-Glovo</a:t>
            </a:r>
            <a:endParaRPr lang="es-ES" sz="2200" i="0" dirty="0">
              <a:solidFill>
                <a:srgbClr val="484848"/>
              </a:solidFill>
              <a:effectLst/>
              <a:highlight>
                <a:srgbClr val="FFFFFF"/>
              </a:highlight>
              <a:latin typeface="Helvetica" pitchFamily="2" charset="0"/>
            </a:endParaRPr>
          </a:p>
          <a:p>
            <a:pPr>
              <a:buFont typeface="+mj-lt"/>
              <a:buAutoNum type="arabicPeriod"/>
            </a:pPr>
            <a:r>
              <a:rPr lang="es-ES" sz="2200" b="1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Introducción y Objetivos</a:t>
            </a:r>
            <a:endParaRPr lang="es-ES" sz="2200" b="0" i="0" dirty="0">
              <a:solidFill>
                <a:srgbClr val="484848"/>
              </a:solidFill>
              <a:effectLst/>
              <a:highlight>
                <a:srgbClr val="FFFFFF"/>
              </a:highlight>
              <a:latin typeface="Helvetica" pitchFamily="2" charset="0"/>
            </a:endParaRPr>
          </a:p>
          <a:p>
            <a:pPr lvl="1"/>
            <a:r>
              <a:rPr lang="es-ES" sz="2200" b="0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Propósito y alcance del modelo predictivo para Airbnb.</a:t>
            </a:r>
          </a:p>
          <a:p>
            <a:pPr>
              <a:buFont typeface="+mj-lt"/>
              <a:buAutoNum type="arabicPeriod"/>
            </a:pPr>
            <a:r>
              <a:rPr lang="es-ES" sz="2200" b="1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Desarrollo y Beneficios del Modelo Predictivo</a:t>
            </a:r>
            <a:endParaRPr lang="es-ES" sz="2200" b="0" i="0" dirty="0">
              <a:solidFill>
                <a:srgbClr val="484848"/>
              </a:solidFill>
              <a:effectLst/>
              <a:highlight>
                <a:srgbClr val="FFFFFF"/>
              </a:highlight>
              <a:latin typeface="Helvetica" pitchFamily="2" charset="0"/>
            </a:endParaRPr>
          </a:p>
          <a:p>
            <a:pPr lvl="1"/>
            <a:r>
              <a:rPr lang="es-ES" sz="2200" b="0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Creación, resultados, y beneficios para anfitriones nuevos y establecidos.</a:t>
            </a:r>
          </a:p>
          <a:p>
            <a:pPr>
              <a:buFont typeface="+mj-lt"/>
              <a:buAutoNum type="arabicPeriod"/>
            </a:pPr>
            <a:r>
              <a:rPr lang="es-ES" sz="2200" b="1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Análisis y Procesamiento de Datos</a:t>
            </a:r>
            <a:endParaRPr lang="es-ES" sz="2200" b="0" i="0" dirty="0">
              <a:solidFill>
                <a:srgbClr val="484848"/>
              </a:solidFill>
              <a:effectLst/>
              <a:highlight>
                <a:srgbClr val="FFFFFF"/>
              </a:highlight>
              <a:latin typeface="Helvetica" pitchFamily="2" charset="0"/>
            </a:endParaRPr>
          </a:p>
          <a:p>
            <a:pPr lvl="1"/>
            <a:r>
              <a:rPr lang="es-ES" sz="2200" b="0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Recopilación, importancia y análisis de los datos.</a:t>
            </a:r>
          </a:p>
          <a:p>
            <a:pPr>
              <a:buFont typeface="+mj-lt"/>
              <a:buAutoNum type="arabicPeriod"/>
            </a:pPr>
            <a:r>
              <a:rPr lang="es-ES" sz="2200" b="1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Aplicación y Herramientas del Modelo</a:t>
            </a:r>
            <a:endParaRPr lang="es-ES" sz="2200" b="0" i="0" dirty="0">
              <a:solidFill>
                <a:srgbClr val="484848"/>
              </a:solidFill>
              <a:effectLst/>
              <a:highlight>
                <a:srgbClr val="FFFFFF"/>
              </a:highlight>
              <a:latin typeface="Helvetica" pitchFamily="2" charset="0"/>
            </a:endParaRPr>
          </a:p>
          <a:p>
            <a:pPr lvl="1"/>
            <a:r>
              <a:rPr lang="es-ES" sz="2200" b="0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Recomendaciones de precios, visualización de datos y uso práctico.</a:t>
            </a:r>
          </a:p>
          <a:p>
            <a:pPr>
              <a:buFont typeface="+mj-lt"/>
              <a:buAutoNum type="arabicPeriod"/>
            </a:pPr>
            <a:r>
              <a:rPr lang="es-ES" sz="2200" b="1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Sostenibilidad y Evolución del Modelo</a:t>
            </a:r>
            <a:endParaRPr lang="es-ES" sz="2200" b="0" i="0" dirty="0">
              <a:solidFill>
                <a:srgbClr val="484848"/>
              </a:solidFill>
              <a:effectLst/>
              <a:highlight>
                <a:srgbClr val="FFFFFF"/>
              </a:highlight>
              <a:latin typeface="Helvetica" pitchFamily="2" charset="0"/>
            </a:endParaRPr>
          </a:p>
          <a:p>
            <a:pPr lvl="1"/>
            <a:r>
              <a:rPr lang="es-ES" sz="2200" b="0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Mejoras futuras y adaptabilidad a cambios del mercado.</a:t>
            </a:r>
          </a:p>
          <a:p>
            <a:pPr>
              <a:buFont typeface="+mj-lt"/>
              <a:buAutoNum type="arabicPeriod"/>
            </a:pPr>
            <a:r>
              <a:rPr lang="es-ES" sz="2200" b="1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Conclusión </a:t>
            </a:r>
            <a:endParaRPr lang="es-ES" sz="2200" b="1" dirty="0">
              <a:solidFill>
                <a:srgbClr val="484848"/>
              </a:solidFill>
              <a:highlight>
                <a:srgbClr val="FFFFFF"/>
              </a:highlight>
              <a:latin typeface="Helvetica" pitchFamily="2" charset="0"/>
            </a:endParaRPr>
          </a:p>
          <a:p>
            <a:pPr>
              <a:buFont typeface="+mj-lt"/>
              <a:buAutoNum type="arabicPeriod"/>
            </a:pPr>
            <a:r>
              <a:rPr lang="es-ES" sz="2200" b="1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Preguntas </a:t>
            </a:r>
            <a:endParaRPr lang="es-ES" sz="2200" b="0" i="0" dirty="0">
              <a:solidFill>
                <a:srgbClr val="484848"/>
              </a:solidFill>
              <a:effectLst/>
              <a:highlight>
                <a:srgbClr val="FFFFFF"/>
              </a:highlight>
              <a:latin typeface="Helvetica" pitchFamily="2" charset="0"/>
            </a:endParaRPr>
          </a:p>
          <a:p>
            <a:endParaRPr lang="es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05A87-31FB-AC4D-8410-91444ACDBDF6}" type="slidenum">
              <a:rPr lang="es-GB" smtClean="0"/>
              <a:t>2</a:t>
            </a:fld>
            <a:endParaRPr lang="es-GB"/>
          </a:p>
        </p:txBody>
      </p:sp>
    </p:spTree>
    <p:extLst>
      <p:ext uri="{BB962C8B-B14F-4D97-AF65-F5344CB8AC3E}">
        <p14:creationId xmlns:p14="http://schemas.microsoft.com/office/powerpoint/2010/main" val="1891323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05A87-31FB-AC4D-8410-91444ACDBDF6}" type="slidenum">
              <a:rPr lang="es-GB" smtClean="0"/>
              <a:t>4</a:t>
            </a:fld>
            <a:endParaRPr lang="es-GB"/>
          </a:p>
        </p:txBody>
      </p:sp>
    </p:spTree>
    <p:extLst>
      <p:ext uri="{BB962C8B-B14F-4D97-AF65-F5344CB8AC3E}">
        <p14:creationId xmlns:p14="http://schemas.microsoft.com/office/powerpoint/2010/main" val="3533306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7356DB-0EAA-CCCB-0256-E9B362E95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47F587-CE77-A122-3313-180108CE6D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17E6B7-A908-9407-16AA-CCEEA55EE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16CE-C90B-7841-A7DB-ACDA316AB707}" type="datetime1">
              <a:rPr lang="es-ES_tradnl" smtClean="0"/>
              <a:t>20/5/24</a:t>
            </a:fld>
            <a:endParaRPr lang="es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A55E10-D12C-21D6-BEE9-931982B2B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Optimización de Precios para Airbnb (Madrid) - Tech-Girls-Glovo</a:t>
            </a:r>
            <a:endParaRPr lang="es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05A003-B221-771C-E761-1494AC1A4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389-3091-2849-8DDD-5ABFF38A4D50}" type="slidenum">
              <a:rPr lang="es-GB" smtClean="0"/>
              <a:t>‹Nº›</a:t>
            </a:fld>
            <a:endParaRPr lang="es-GB"/>
          </a:p>
        </p:txBody>
      </p:sp>
    </p:spTree>
    <p:extLst>
      <p:ext uri="{BB962C8B-B14F-4D97-AF65-F5344CB8AC3E}">
        <p14:creationId xmlns:p14="http://schemas.microsoft.com/office/powerpoint/2010/main" val="352986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DCC6F-2F7D-2B07-D14D-33EC16F2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8D08797-3EC1-EE56-2CDE-F822251B4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93FE10-0003-A276-CEB5-D481B74FE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46CA-7A55-EF4A-985B-45F94404F0FD}" type="datetime1">
              <a:rPr lang="es-ES_tradnl" smtClean="0"/>
              <a:t>20/5/24</a:t>
            </a:fld>
            <a:endParaRPr lang="es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A13EC3-B763-53D8-8362-A01BB64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Optimización de Precios para Airbnb (Madrid) - Tech-Girls-Glovo</a:t>
            </a:r>
            <a:endParaRPr lang="es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ABC384-6CBD-A4EC-A73F-4C255201E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389-3091-2849-8DDD-5ABFF38A4D50}" type="slidenum">
              <a:rPr lang="es-GB" smtClean="0"/>
              <a:t>‹Nº›</a:t>
            </a:fld>
            <a:endParaRPr lang="es-GB"/>
          </a:p>
        </p:txBody>
      </p:sp>
    </p:spTree>
    <p:extLst>
      <p:ext uri="{BB962C8B-B14F-4D97-AF65-F5344CB8AC3E}">
        <p14:creationId xmlns:p14="http://schemas.microsoft.com/office/powerpoint/2010/main" val="857677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6D76FCA-9412-141D-01B9-312465A225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0AA4DE1-FE3D-6AA9-EDD7-1F9640BCA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372B64-68AB-2D23-2595-29AE99B8F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8311-030E-FB43-B8B7-6679DB63E3B4}" type="datetime1">
              <a:rPr lang="es-ES_tradnl" smtClean="0"/>
              <a:t>20/5/24</a:t>
            </a:fld>
            <a:endParaRPr lang="es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CB6582-DBBD-CA30-E6A9-63409D6E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Optimización de Precios para Airbnb (Madrid) - Tech-Girls-Glovo</a:t>
            </a:r>
            <a:endParaRPr lang="es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036D22-E475-0CC9-1A71-75EC6B31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389-3091-2849-8DDD-5ABFF38A4D50}" type="slidenum">
              <a:rPr lang="es-GB" smtClean="0"/>
              <a:t>‹Nº›</a:t>
            </a:fld>
            <a:endParaRPr lang="es-GB"/>
          </a:p>
        </p:txBody>
      </p:sp>
    </p:spTree>
    <p:extLst>
      <p:ext uri="{BB962C8B-B14F-4D97-AF65-F5344CB8AC3E}">
        <p14:creationId xmlns:p14="http://schemas.microsoft.com/office/powerpoint/2010/main" val="237322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F8099B-2D99-755D-65D8-56B3DDBF6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66EACC-DA55-A518-7A12-A16E70074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69D350-2DA7-ABED-9698-3525FD567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33726-30D2-C449-8CE2-5D41A3E61329}" type="datetime1">
              <a:rPr lang="es-ES_tradnl" smtClean="0"/>
              <a:t>20/5/24</a:t>
            </a:fld>
            <a:endParaRPr lang="es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7A7F35-3F9D-72D5-4939-654DD5E6E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Optimización de Precios para Airbnb (Madrid) - Tech-Girls-Glovo</a:t>
            </a:r>
            <a:endParaRPr lang="es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8D5980-0629-B692-BDD4-09482F20C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389-3091-2849-8DDD-5ABFF38A4D50}" type="slidenum">
              <a:rPr lang="es-GB" smtClean="0"/>
              <a:t>‹Nº›</a:t>
            </a:fld>
            <a:endParaRPr lang="es-GB"/>
          </a:p>
        </p:txBody>
      </p:sp>
    </p:spTree>
    <p:extLst>
      <p:ext uri="{BB962C8B-B14F-4D97-AF65-F5344CB8AC3E}">
        <p14:creationId xmlns:p14="http://schemas.microsoft.com/office/powerpoint/2010/main" val="3739520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9AD25-07F1-44C9-22A9-1DB959B22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B08738-5229-E9D0-84D3-48337F998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6FF5B6-B01D-8CD1-E9FC-56DC1AE55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4BA1-3C57-B64F-AAB1-200D7F764F86}" type="datetime1">
              <a:rPr lang="es-ES_tradnl" smtClean="0"/>
              <a:t>20/5/24</a:t>
            </a:fld>
            <a:endParaRPr lang="es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6BD64E-4C1B-147C-9E6F-CFFEB870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Optimización de Precios para Airbnb (Madrid) - Tech-Girls-Glovo</a:t>
            </a:r>
            <a:endParaRPr lang="es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02EE8B-9122-AE08-36DD-E3216341C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389-3091-2849-8DDD-5ABFF38A4D50}" type="slidenum">
              <a:rPr lang="es-GB" smtClean="0"/>
              <a:t>‹Nº›</a:t>
            </a:fld>
            <a:endParaRPr lang="es-GB"/>
          </a:p>
        </p:txBody>
      </p:sp>
    </p:spTree>
    <p:extLst>
      <p:ext uri="{BB962C8B-B14F-4D97-AF65-F5344CB8AC3E}">
        <p14:creationId xmlns:p14="http://schemas.microsoft.com/office/powerpoint/2010/main" val="2697909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E2D35A-554C-9AB6-B421-F1FB61A5C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F13A9F-F6C0-0E54-2A88-2211B3A00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07B16F4-8FE2-8C9A-4472-D07F43984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B534F5-553B-01C3-D34D-1632FB9D6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90F89-34FA-C14E-89D0-1AB3C756A80A}" type="datetime1">
              <a:rPr lang="es-ES_tradnl" smtClean="0"/>
              <a:t>20/5/24</a:t>
            </a:fld>
            <a:endParaRPr lang="es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92080B-580E-DC0D-EDCC-F9ED4B69C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Optimización de Precios para Airbnb (Madrid) - Tech-Girls-Glovo</a:t>
            </a:r>
            <a:endParaRPr lang="es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F2C1808-C081-E4E3-3596-8E01D433F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389-3091-2849-8DDD-5ABFF38A4D50}" type="slidenum">
              <a:rPr lang="es-GB" smtClean="0"/>
              <a:t>‹Nº›</a:t>
            </a:fld>
            <a:endParaRPr lang="es-GB"/>
          </a:p>
        </p:txBody>
      </p:sp>
    </p:spTree>
    <p:extLst>
      <p:ext uri="{BB962C8B-B14F-4D97-AF65-F5344CB8AC3E}">
        <p14:creationId xmlns:p14="http://schemas.microsoft.com/office/powerpoint/2010/main" val="317568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26951-E5EF-655C-6BE5-B72BB9914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45E02F-13EF-B4CB-3516-53EA53243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281E037-56E0-B775-4C98-B3F9F2143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4A7F301-A7EE-1D79-F70E-E9B2FD189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4126839-2521-BF30-AF34-ADEA366F0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16EB3D8-DD1E-A62C-68A1-F6622D0AC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959F-A991-A549-8324-E8E4135B0748}" type="datetime1">
              <a:rPr lang="es-ES_tradnl" smtClean="0"/>
              <a:t>20/5/24</a:t>
            </a:fld>
            <a:endParaRPr lang="es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60B556E-D46B-591F-ACC2-122121C39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Optimización de Precios para Airbnb (Madrid) - Tech-Girls-Glovo</a:t>
            </a:r>
            <a:endParaRPr lang="es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BDD59E7-0E7F-7C46-36EA-8EC21B5EB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389-3091-2849-8DDD-5ABFF38A4D50}" type="slidenum">
              <a:rPr lang="es-GB" smtClean="0"/>
              <a:t>‹Nº›</a:t>
            </a:fld>
            <a:endParaRPr lang="es-GB"/>
          </a:p>
        </p:txBody>
      </p:sp>
    </p:spTree>
    <p:extLst>
      <p:ext uri="{BB962C8B-B14F-4D97-AF65-F5344CB8AC3E}">
        <p14:creationId xmlns:p14="http://schemas.microsoft.com/office/powerpoint/2010/main" val="3669518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6E6165-9D7B-E31A-D729-BBA73357B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DC0D3EE-7ADC-E19B-9E41-8F69FFB3E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5592-F3C4-794A-B086-C5117CBCE0D3}" type="datetime1">
              <a:rPr lang="es-ES_tradnl" smtClean="0"/>
              <a:t>20/5/24</a:t>
            </a:fld>
            <a:endParaRPr lang="es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9DE77DF-715F-5846-A2C1-7B88DDD3A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Optimización de Precios para Airbnb (Madrid) - Tech-Girls-Glovo</a:t>
            </a:r>
            <a:endParaRPr lang="es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62C4764-A8EE-FF5C-7ECD-91D406B28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389-3091-2849-8DDD-5ABFF38A4D50}" type="slidenum">
              <a:rPr lang="es-GB" smtClean="0"/>
              <a:t>‹Nº›</a:t>
            </a:fld>
            <a:endParaRPr lang="es-GB"/>
          </a:p>
        </p:txBody>
      </p:sp>
    </p:spTree>
    <p:extLst>
      <p:ext uri="{BB962C8B-B14F-4D97-AF65-F5344CB8AC3E}">
        <p14:creationId xmlns:p14="http://schemas.microsoft.com/office/powerpoint/2010/main" val="2245874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ADE3CF3-05F5-6EE1-CBE4-2B842E2BE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9EEE-5AEA-6A48-8B26-5983CA80BC58}" type="datetime1">
              <a:rPr lang="es-ES_tradnl" smtClean="0"/>
              <a:t>20/5/24</a:t>
            </a:fld>
            <a:endParaRPr lang="es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E9C51A-A49B-35A2-496A-55C703A87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Optimización de Precios para Airbnb (Madrid) - Tech-Girls-Glovo</a:t>
            </a:r>
            <a:endParaRPr lang="es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642D8C-7515-3E77-7F5A-A44E271B6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389-3091-2849-8DDD-5ABFF38A4D50}" type="slidenum">
              <a:rPr lang="es-GB" smtClean="0"/>
              <a:t>‹Nº›</a:t>
            </a:fld>
            <a:endParaRPr lang="es-GB"/>
          </a:p>
        </p:txBody>
      </p:sp>
    </p:spTree>
    <p:extLst>
      <p:ext uri="{BB962C8B-B14F-4D97-AF65-F5344CB8AC3E}">
        <p14:creationId xmlns:p14="http://schemas.microsoft.com/office/powerpoint/2010/main" val="847197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3C6CE-F61B-59FB-1594-176B6A637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AF8B89-30DF-3DAE-A725-FA4E9226D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921BE02-C695-D6C7-432E-C2487924D7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AA1B96-10AF-168A-4D85-AE8AAFF1E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573A-71B9-7749-8CB5-16144E7BCCC3}" type="datetime1">
              <a:rPr lang="es-ES_tradnl" smtClean="0"/>
              <a:t>20/5/24</a:t>
            </a:fld>
            <a:endParaRPr lang="es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AEF0AC-48CD-A1A9-D049-E4B1D9D3F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Optimización de Precios para Airbnb (Madrid) - Tech-Girls-Glovo</a:t>
            </a:r>
            <a:endParaRPr lang="es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0C7F77C-6FE9-2074-B193-C92F4BC3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389-3091-2849-8DDD-5ABFF38A4D50}" type="slidenum">
              <a:rPr lang="es-GB" smtClean="0"/>
              <a:t>‹Nº›</a:t>
            </a:fld>
            <a:endParaRPr lang="es-GB"/>
          </a:p>
        </p:txBody>
      </p:sp>
    </p:spTree>
    <p:extLst>
      <p:ext uri="{BB962C8B-B14F-4D97-AF65-F5344CB8AC3E}">
        <p14:creationId xmlns:p14="http://schemas.microsoft.com/office/powerpoint/2010/main" val="11538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2DAFD7-83BC-B1F5-4AFF-FED516074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3245D70-EECC-967E-CDB5-A3713E6237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17D7E55-F000-16FF-1CD8-662FE1CA6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C68B20-8324-C89A-7C34-38CC77965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3FF33-9930-324A-9F5D-4C4893BDC925}" type="datetime1">
              <a:rPr lang="es-ES_tradnl" smtClean="0"/>
              <a:t>20/5/24</a:t>
            </a:fld>
            <a:endParaRPr lang="es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C8F308-8DF7-72AF-EC1C-A306C5B2A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Optimización de Precios para Airbnb (Madrid) - Tech-Girls-Glovo</a:t>
            </a:r>
            <a:endParaRPr lang="es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ADE1E7-D78A-EC61-FF22-99CECC739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389-3091-2849-8DDD-5ABFF38A4D50}" type="slidenum">
              <a:rPr lang="es-GB" smtClean="0"/>
              <a:t>‹Nº›</a:t>
            </a:fld>
            <a:endParaRPr lang="es-GB"/>
          </a:p>
        </p:txBody>
      </p:sp>
    </p:spTree>
    <p:extLst>
      <p:ext uri="{BB962C8B-B14F-4D97-AF65-F5344CB8AC3E}">
        <p14:creationId xmlns:p14="http://schemas.microsoft.com/office/powerpoint/2010/main" val="1290147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760B87A-A1F3-412E-C739-B9F5C9E4A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048715-1F88-F6FD-9541-D302E84BD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99B648-9A8A-B42E-EE99-D6623901F4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75882F-2627-F74B-B747-B1444C1CC9EA}" type="datetime1">
              <a:rPr lang="es-ES_tradnl" smtClean="0"/>
              <a:t>20/5/24</a:t>
            </a:fld>
            <a:endParaRPr lang="es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FB3A96-2081-5BCE-2886-2237D851E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s-ES"/>
              <a:t>Optimización de Precios para Airbnb (Madrid) - Tech-Girls-Glovo</a:t>
            </a:r>
            <a:endParaRPr lang="es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6BA99C-4D90-06B8-9E1B-F0EDD8E52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000389-3091-2849-8DDD-5ABFF38A4D50}" type="slidenum">
              <a:rPr lang="es-GB" smtClean="0"/>
              <a:t>‹Nº›</a:t>
            </a:fld>
            <a:endParaRPr lang="es-GB"/>
          </a:p>
        </p:txBody>
      </p:sp>
    </p:spTree>
    <p:extLst>
      <p:ext uri="{BB962C8B-B14F-4D97-AF65-F5344CB8AC3E}">
        <p14:creationId xmlns:p14="http://schemas.microsoft.com/office/powerpoint/2010/main" val="113651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eepik.es/autor/freepik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opendatasoft.com/explore/dataset/air-bnb-listings/table/?disjunctive.neighbourhood&amp;disjunctive.column_10&amp;disjunctive.city&amp;q=Madrid&amp;location=7,40.5931,-4.422&amp;basemap=jawg.ligh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684DCB2-5546-8916-BE43-FB01013FCC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5" t="9091" r="1635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5FD166-6642-C341-6C25-7942BC9D03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8047183" cy="32041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txBody>
          <a:bodyPr vert="horz" lIns="91440" tIns="45720" rIns="91440" bIns="45720" rtlCol="0" anchor="b">
            <a:normAutofit/>
            <a:flatTx/>
          </a:bodyPr>
          <a:lstStyle/>
          <a:p>
            <a:pPr algn="l"/>
            <a:r>
              <a:rPr lang="en-US" sz="7200" b="1" dirty="0" err="1">
                <a:solidFill>
                  <a:srgbClr val="1A6F8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Optimización</a:t>
            </a:r>
            <a:r>
              <a:rPr lang="en-US" sz="7200" b="1" dirty="0">
                <a:solidFill>
                  <a:srgbClr val="1A6F8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 de </a:t>
            </a:r>
            <a:r>
              <a:rPr lang="en-US" sz="7200" b="1" dirty="0" err="1">
                <a:solidFill>
                  <a:srgbClr val="1A6F8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Precios</a:t>
            </a:r>
            <a:br>
              <a:rPr lang="en-US" sz="7200" b="1" dirty="0">
                <a:solidFill>
                  <a:srgbClr val="1A6F8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</a:br>
            <a:r>
              <a:rPr lang="en-US" sz="7200" b="1" dirty="0">
                <a:solidFill>
                  <a:srgbClr val="1A6F8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Airbnb-Madrid</a:t>
            </a:r>
            <a:endParaRPr lang="en-US" sz="7200" b="1" dirty="0">
              <a:solidFill>
                <a:srgbClr val="1A6F80"/>
              </a:solidFill>
              <a:latin typeface="Helvetica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2E8B0C-55E3-80CB-D96A-9B3673EC42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6707911" cy="120814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l"/>
            <a:r>
              <a:rPr lang="es-ES" sz="3200" b="1" dirty="0">
                <a:solidFill>
                  <a:srgbClr val="FCC31C"/>
                </a:solidFill>
                <a:highlight>
                  <a:srgbClr val="FFFFFF"/>
                </a:highlight>
              </a:rPr>
              <a:t>Herramienta de predicción de precios para </a:t>
            </a:r>
            <a:r>
              <a:rPr lang="en-US" sz="3200" b="1" i="0" dirty="0" err="1">
                <a:solidFill>
                  <a:srgbClr val="FCC31C"/>
                </a:solidFill>
                <a:effectLst/>
                <a:highlight>
                  <a:srgbClr val="FFFFFF"/>
                </a:highlight>
              </a:rPr>
              <a:t>Anfitriones</a:t>
            </a:r>
            <a:r>
              <a:rPr lang="en-US" sz="3200" b="1" i="0" dirty="0">
                <a:solidFill>
                  <a:srgbClr val="FCC31C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3200" b="1" i="0" dirty="0" err="1">
                <a:solidFill>
                  <a:srgbClr val="FCC31C"/>
                </a:solidFill>
                <a:effectLst/>
                <a:highlight>
                  <a:srgbClr val="FFFFFF"/>
                </a:highlight>
              </a:rPr>
              <a:t>Nuevos</a:t>
            </a:r>
            <a:r>
              <a:rPr lang="en-US" sz="3200" b="1" i="0" dirty="0">
                <a:solidFill>
                  <a:srgbClr val="FCC31C"/>
                </a:solidFill>
                <a:effectLst/>
                <a:highlight>
                  <a:srgbClr val="FFFFFF"/>
                </a:highlight>
              </a:rPr>
              <a:t> y </a:t>
            </a:r>
            <a:r>
              <a:rPr lang="en-US" sz="3200" b="1" i="0" dirty="0" err="1">
                <a:solidFill>
                  <a:srgbClr val="FCC31C"/>
                </a:solidFill>
                <a:effectLst/>
                <a:highlight>
                  <a:srgbClr val="FFFFFF"/>
                </a:highlight>
              </a:rPr>
              <a:t>Establecidos</a:t>
            </a:r>
            <a:endParaRPr lang="es-ES" sz="3200" b="1" dirty="0">
              <a:solidFill>
                <a:srgbClr val="FCC31C"/>
              </a:solidFill>
              <a:highlight>
                <a:srgbClr val="FFFFFF"/>
              </a:highlight>
            </a:endParaRPr>
          </a:p>
          <a:p>
            <a:pPr algn="l"/>
            <a:endParaRPr lang="en-US" sz="3200" b="1" i="0" dirty="0">
              <a:solidFill>
                <a:srgbClr val="FCC31C"/>
              </a:solidFill>
              <a:effectLst/>
              <a:highlight>
                <a:srgbClr val="FFFFFF"/>
              </a:highlight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highlight>
                <a:srgbClr val="FFFFFF"/>
              </a:highlight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highlight>
                <a:srgbClr val="FFFFFF"/>
              </a:highlight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highlight>
                <a:srgbClr val="FFFFFF"/>
              </a:highlight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9CE08A2-EE4E-346F-BAE3-EBAD1C99A4F0}"/>
              </a:ext>
            </a:extLst>
          </p:cNvPr>
          <p:cNvSpPr txBox="1"/>
          <p:nvPr/>
        </p:nvSpPr>
        <p:spPr>
          <a:xfrm>
            <a:off x="778476" y="864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GB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B14659D-132E-725F-D9C3-8E764B90A146}"/>
              </a:ext>
            </a:extLst>
          </p:cNvPr>
          <p:cNvSpPr txBox="1"/>
          <p:nvPr/>
        </p:nvSpPr>
        <p:spPr>
          <a:xfrm>
            <a:off x="543697" y="8526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GB" dirty="0"/>
          </a:p>
        </p:txBody>
      </p:sp>
    </p:spTree>
    <p:extLst>
      <p:ext uri="{BB962C8B-B14F-4D97-AF65-F5344CB8AC3E}">
        <p14:creationId xmlns:p14="http://schemas.microsoft.com/office/powerpoint/2010/main" val="183180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C45C2F-DC06-674F-FD1D-4A87935C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i="0" dirty="0">
                <a:solidFill>
                  <a:srgbClr val="1A6F8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Creación del Modelo</a:t>
            </a:r>
            <a:endParaRPr lang="es-GB" dirty="0">
              <a:solidFill>
                <a:srgbClr val="1A6F80"/>
              </a:solidFill>
              <a:latin typeface="Helvetica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0514F3-E400-3DAE-B911-910D1C06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002" y="1320760"/>
            <a:ext cx="10515600" cy="4784475"/>
          </a:xfrm>
        </p:spPr>
        <p:txBody>
          <a:bodyPr/>
          <a:lstStyle/>
          <a:p>
            <a:pPr marL="0" indent="0" algn="just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Hicimos un preprocesamiento que consiste en revisar y preparar los datos. Primero seleccionamos la información más importante y luego ajustamos los datos para corregir cualquier inconsistencia, asegurando que estén listos y sean fáciles de usar para el análisis.</a:t>
            </a:r>
            <a:endParaRPr lang="es-GB" dirty="0">
              <a:latin typeface="Helvetica" pitchFamily="2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70E486F-FF36-47EB-EE74-4C11CF181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Optimización de Precios para Airbnb (Madrid) - Tech-Girls-Glovo</a:t>
            </a:r>
            <a:endParaRPr lang="es-GB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B737857-EDCB-241D-C4B9-28A7ED87524E}"/>
              </a:ext>
            </a:extLst>
          </p:cNvPr>
          <p:cNvSpPr txBox="1">
            <a:spLocks/>
          </p:cNvSpPr>
          <p:nvPr/>
        </p:nvSpPr>
        <p:spPr>
          <a:xfrm>
            <a:off x="838200" y="3301960"/>
            <a:ext cx="6393873" cy="280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b="1" dirty="0">
              <a:solidFill>
                <a:srgbClr val="0D0D0D"/>
              </a:solidFill>
              <a:highlight>
                <a:srgbClr val="FFFFFF"/>
              </a:highlight>
              <a:latin typeface="Helvetica" pitchFamily="2" charset="0"/>
            </a:endParaRPr>
          </a:p>
          <a:p>
            <a:pPr marL="0" indent="0">
              <a:buNone/>
            </a:pPr>
            <a:r>
              <a:rPr lang="es-ES" b="1" dirty="0">
                <a:solidFill>
                  <a:srgbClr val="F8385C"/>
                </a:solidFill>
                <a:highlight>
                  <a:srgbClr val="FFFFFF"/>
                </a:highlight>
                <a:latin typeface="Helvetica" pitchFamily="2" charset="0"/>
              </a:rPr>
              <a:t>Modelos Considerados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Helvetica" pitchFamily="2" charset="0"/>
              </a:rPr>
              <a:t>: Se probaron varios modelos para encontrar el mejor.</a:t>
            </a:r>
          </a:p>
          <a:p>
            <a:endParaRPr lang="es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3B27BB4-B8FB-9410-6243-C7755F9CB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216" y="2993826"/>
            <a:ext cx="3664242" cy="295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43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9714A2-6C8A-A80D-769B-4F9C22B8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i="0" dirty="0">
                <a:solidFill>
                  <a:srgbClr val="1A6F8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Resultados del Modelo</a:t>
            </a:r>
            <a:endParaRPr lang="es-GB" dirty="0">
              <a:solidFill>
                <a:srgbClr val="1A6F80"/>
              </a:solidFill>
              <a:latin typeface="Helvetica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6D6222-3000-33D2-B5C0-F6938DF13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513"/>
            <a:ext cx="4114800" cy="13255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GB" dirty="0"/>
              <a:t>Hemos conseguido un modelo, donde introduciendo valores para cada variable, </a:t>
            </a:r>
            <a:r>
              <a:rPr lang="es-GB" b="1" dirty="0">
                <a:solidFill>
                  <a:srgbClr val="F8385C"/>
                </a:solidFill>
              </a:rPr>
              <a:t>conseguimos un rango de precios </a:t>
            </a:r>
            <a:r>
              <a:rPr lang="es-GB" dirty="0"/>
              <a:t>que permitirá </a:t>
            </a:r>
            <a:r>
              <a:rPr lang="es-GB" b="1" dirty="0">
                <a:solidFill>
                  <a:srgbClr val="F8385C"/>
                </a:solidFill>
              </a:rPr>
              <a:t>conocer la rentabilidad de la inversión </a:t>
            </a:r>
            <a:r>
              <a:rPr lang="es-GB" dirty="0"/>
              <a:t>en un alojamiento. </a:t>
            </a:r>
          </a:p>
          <a:p>
            <a:pPr marL="0" indent="0" algn="just">
              <a:buNone/>
            </a:pPr>
            <a:endParaRPr lang="es-GB" sz="2400" dirty="0"/>
          </a:p>
          <a:p>
            <a:pPr marL="0" indent="0" algn="just">
              <a:buNone/>
            </a:pPr>
            <a:br>
              <a:rPr lang="es-ES" sz="2400" dirty="0"/>
            </a:br>
            <a:endParaRPr lang="es-GB" sz="2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85B4ECF-8FB6-BD29-8CD8-61B7F62E9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Optimización de Precios para Airbnb (Madrid) - Tech-Girls-Glovo</a:t>
            </a:r>
            <a:endParaRPr lang="es-GB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D526048-3F82-1C12-B36A-3F9F329E2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687513"/>
            <a:ext cx="7029578" cy="358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94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3D292-6AB9-2D29-1D02-B8B63E441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b="1" i="0" dirty="0">
                <a:solidFill>
                  <a:srgbClr val="1A6F8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Herramientas recomendaciones de Precios</a:t>
            </a:r>
            <a:endParaRPr lang="es-GB" sz="4000" dirty="0">
              <a:solidFill>
                <a:srgbClr val="1A6F80"/>
              </a:solidFill>
              <a:latin typeface="Helvetica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6F72EF-3312-D07A-09BF-F723F7D36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s-ES" b="1" i="0" dirty="0">
                <a:solidFill>
                  <a:srgbClr val="2DA69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¿Cómo Funciona?</a:t>
            </a:r>
            <a:endParaRPr lang="es-ES" dirty="0">
              <a:solidFill>
                <a:srgbClr val="2DA698"/>
              </a:solidFill>
            </a:endParaRPr>
          </a:p>
          <a:p>
            <a:pPr marL="0" indent="0" algn="just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Imagina que eres un </a:t>
            </a:r>
            <a:r>
              <a:rPr lang="es-ES" b="1" i="0" dirty="0">
                <a:solidFill>
                  <a:srgbClr val="FCC31C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anfitrión en Airbnb 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y quieres saber cuánto podrías cobrar por tu apartamento en el </a:t>
            </a:r>
            <a:r>
              <a:rPr lang="es-ES" b="1" i="0" dirty="0">
                <a:solidFill>
                  <a:srgbClr val="F8385C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barrio de Embajadores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 en Madrid. Tienes un </a:t>
            </a:r>
            <a:r>
              <a:rPr lang="es-ES" b="1" i="0" dirty="0">
                <a:solidFill>
                  <a:srgbClr val="F8385C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apartamento entero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 que quieres 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Helvetica" pitchFamily="2" charset="0"/>
              </a:rPr>
              <a:t>que 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está </a:t>
            </a:r>
            <a:r>
              <a:rPr lang="es-ES" b="1" i="0" dirty="0">
                <a:solidFill>
                  <a:srgbClr val="F8385C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disponible hasta 30 días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, y recibe entre </a:t>
            </a:r>
            <a:r>
              <a:rPr lang="es-ES" b="1" i="0" dirty="0">
                <a:solidFill>
                  <a:srgbClr val="F8385C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11 a 50 reseñas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, con una </a:t>
            </a:r>
            <a:r>
              <a:rPr lang="es-ES" b="1" i="0" dirty="0">
                <a:solidFill>
                  <a:srgbClr val="F8385C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media de una a dos reseñas por mes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. Quieres establecer un </a:t>
            </a:r>
            <a:r>
              <a:rPr lang="es-ES" b="1" i="0" dirty="0">
                <a:solidFill>
                  <a:srgbClr val="F8385C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mínimo de tres noches por reserva.</a:t>
            </a:r>
          </a:p>
          <a:p>
            <a:pPr marL="0" indent="0" algn="just">
              <a:buNone/>
            </a:pPr>
            <a:br>
              <a:rPr lang="es-ES" dirty="0"/>
            </a:br>
            <a:endParaRPr lang="es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594B4D2-3F14-52F1-9A1C-04B0A20DA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Optimización de Precios para Airbnb (Madrid) - Tech-Girls-Glovo</a:t>
            </a:r>
            <a:endParaRPr lang="es-GB"/>
          </a:p>
        </p:txBody>
      </p:sp>
    </p:spTree>
    <p:extLst>
      <p:ext uri="{BB962C8B-B14F-4D97-AF65-F5344CB8AC3E}">
        <p14:creationId xmlns:p14="http://schemas.microsoft.com/office/powerpoint/2010/main" val="3963178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3D292-6AB9-2D29-1D02-B8B63E441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b="1" i="0" dirty="0">
                <a:solidFill>
                  <a:srgbClr val="1A6F8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Herramientas recomendaciones de Precios</a:t>
            </a:r>
            <a:endParaRPr lang="es-GB" sz="4000" dirty="0">
              <a:solidFill>
                <a:srgbClr val="1A6F80"/>
              </a:solidFill>
              <a:latin typeface="Helvetica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6F72EF-3312-D07A-09BF-F723F7D36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02887"/>
            <a:ext cx="3439510" cy="4251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s-ES" b="1" i="0" dirty="0">
                <a:solidFill>
                  <a:srgbClr val="2DA69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¿Cómo Funciona?</a:t>
            </a:r>
          </a:p>
          <a:p>
            <a:pPr marL="0" indent="0" algn="l">
              <a:buNone/>
            </a:pPr>
            <a:endParaRPr lang="es-ES" dirty="0"/>
          </a:p>
          <a:p>
            <a:pPr algn="just"/>
            <a:r>
              <a:rPr lang="es-ES" sz="2000" b="1" dirty="0">
                <a:highlight>
                  <a:srgbClr val="FFFFFF"/>
                </a:highlight>
                <a:latin typeface="Helvetica" pitchFamily="2" charset="0"/>
              </a:rPr>
              <a:t>B</a:t>
            </a:r>
            <a:r>
              <a:rPr lang="es-ES" sz="2000" b="1" i="0" dirty="0">
                <a:effectLst/>
                <a:highlight>
                  <a:srgbClr val="FFFFFF"/>
                </a:highlight>
                <a:latin typeface="Helvetica" pitchFamily="2" charset="0"/>
              </a:rPr>
              <a:t>arrio de Embajadores</a:t>
            </a:r>
            <a:endParaRPr lang="es-ES" sz="2000" dirty="0">
              <a:highlight>
                <a:srgbClr val="FFFFFF"/>
              </a:highlight>
              <a:latin typeface="Helvetica" pitchFamily="2" charset="0"/>
            </a:endParaRPr>
          </a:p>
          <a:p>
            <a:pPr algn="just"/>
            <a:r>
              <a:rPr lang="es-ES" sz="2000" b="1" dirty="0">
                <a:highlight>
                  <a:srgbClr val="FFFFFF"/>
                </a:highlight>
                <a:latin typeface="Helvetica" pitchFamily="2" charset="0"/>
              </a:rPr>
              <a:t>A</a:t>
            </a:r>
            <a:r>
              <a:rPr lang="es-ES" sz="2000" b="1" i="0" dirty="0">
                <a:effectLst/>
                <a:highlight>
                  <a:srgbClr val="FFFFFF"/>
                </a:highlight>
                <a:latin typeface="Helvetica" pitchFamily="2" charset="0"/>
              </a:rPr>
              <a:t>partamento entero</a:t>
            </a:r>
          </a:p>
          <a:p>
            <a:pPr algn="just"/>
            <a:r>
              <a:rPr lang="es-ES" sz="2000" b="1" dirty="0">
                <a:highlight>
                  <a:srgbClr val="FFFFFF"/>
                </a:highlight>
                <a:latin typeface="Helvetica" pitchFamily="2" charset="0"/>
              </a:rPr>
              <a:t>D</a:t>
            </a:r>
            <a:r>
              <a:rPr lang="es-ES" sz="2000" b="1" i="0" dirty="0">
                <a:effectLst/>
                <a:highlight>
                  <a:srgbClr val="FFFFFF"/>
                </a:highlight>
                <a:latin typeface="Helvetica" pitchFamily="2" charset="0"/>
              </a:rPr>
              <a:t>isponible hasta 30 días</a:t>
            </a:r>
            <a:endParaRPr lang="es-ES" sz="2000" dirty="0">
              <a:highlight>
                <a:srgbClr val="FFFFFF"/>
              </a:highlight>
              <a:latin typeface="Helvetica" pitchFamily="2" charset="0"/>
            </a:endParaRPr>
          </a:p>
          <a:p>
            <a:pPr algn="just"/>
            <a:r>
              <a:rPr lang="es-ES" sz="2000" dirty="0">
                <a:highlight>
                  <a:srgbClr val="FFFFFF"/>
                </a:highlight>
                <a:latin typeface="Helvetica" pitchFamily="2" charset="0"/>
              </a:rPr>
              <a:t>R</a:t>
            </a:r>
            <a:r>
              <a:rPr lang="es-ES" sz="2000" b="0" i="0" dirty="0">
                <a:effectLst/>
                <a:highlight>
                  <a:srgbClr val="FFFFFF"/>
                </a:highlight>
                <a:latin typeface="Helvetica" pitchFamily="2" charset="0"/>
              </a:rPr>
              <a:t>ecibe entre </a:t>
            </a:r>
            <a:r>
              <a:rPr lang="es-ES" sz="2000" b="1" i="0" dirty="0">
                <a:effectLst/>
                <a:highlight>
                  <a:srgbClr val="FFFFFF"/>
                </a:highlight>
                <a:latin typeface="Helvetica" pitchFamily="2" charset="0"/>
              </a:rPr>
              <a:t>11 a 50 reseñas</a:t>
            </a:r>
            <a:endParaRPr lang="es-ES" sz="2000" b="0" i="0" dirty="0">
              <a:effectLst/>
              <a:highlight>
                <a:srgbClr val="FFFFFF"/>
              </a:highlight>
              <a:latin typeface="Helvetica" pitchFamily="2" charset="0"/>
            </a:endParaRPr>
          </a:p>
          <a:p>
            <a:pPr algn="just"/>
            <a:r>
              <a:rPr lang="es-ES" sz="2000" dirty="0">
                <a:highlight>
                  <a:srgbClr val="FFFFFF"/>
                </a:highlight>
                <a:latin typeface="Helvetica" pitchFamily="2" charset="0"/>
              </a:rPr>
              <a:t>C</a:t>
            </a:r>
            <a:r>
              <a:rPr lang="es-ES" sz="2000" b="0" i="0" dirty="0">
                <a:effectLst/>
                <a:highlight>
                  <a:srgbClr val="FFFFFF"/>
                </a:highlight>
                <a:latin typeface="Helvetica" pitchFamily="2" charset="0"/>
              </a:rPr>
              <a:t>on una </a:t>
            </a:r>
            <a:r>
              <a:rPr lang="es-ES" sz="2000" b="1" i="0" dirty="0">
                <a:effectLst/>
                <a:highlight>
                  <a:srgbClr val="FFFFFF"/>
                </a:highlight>
                <a:latin typeface="Helvetica" pitchFamily="2" charset="0"/>
              </a:rPr>
              <a:t>media de una a dos reseñas por mes</a:t>
            </a:r>
            <a:r>
              <a:rPr lang="es-ES" sz="2000" b="0" i="0" dirty="0">
                <a:effectLst/>
                <a:highlight>
                  <a:srgbClr val="FFFFFF"/>
                </a:highlight>
                <a:latin typeface="Helvetica" pitchFamily="2" charset="0"/>
              </a:rPr>
              <a:t>. </a:t>
            </a:r>
          </a:p>
          <a:p>
            <a:pPr algn="just"/>
            <a:r>
              <a:rPr lang="es-ES" sz="2000" b="1" dirty="0">
                <a:highlight>
                  <a:srgbClr val="FFFFFF"/>
                </a:highlight>
                <a:latin typeface="Helvetica" pitchFamily="2" charset="0"/>
              </a:rPr>
              <a:t>M</a:t>
            </a:r>
            <a:r>
              <a:rPr lang="es-ES" sz="2000" b="1" i="0" dirty="0">
                <a:effectLst/>
                <a:highlight>
                  <a:srgbClr val="FFFFFF"/>
                </a:highlight>
                <a:latin typeface="Helvetica" pitchFamily="2" charset="0"/>
              </a:rPr>
              <a:t>ínimo de tres noches por reserva.</a:t>
            </a:r>
          </a:p>
          <a:p>
            <a:pPr marL="0" indent="0" algn="just">
              <a:buNone/>
            </a:pPr>
            <a:endParaRPr lang="es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594B4D2-3F14-52F1-9A1C-04B0A20DA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Optimización de Precios para Airbnb (Madrid) - Tech-Girls-Glovo</a:t>
            </a:r>
            <a:endParaRPr lang="es-GB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DC40CD9-9E59-00FC-377B-AEADF35F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63" y="1620398"/>
            <a:ext cx="7448621" cy="453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81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532DA-1B6C-E513-4A08-980D46C2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i="0" dirty="0">
                <a:solidFill>
                  <a:srgbClr val="1A6F8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Mejoras y Actualizaciones Futuras</a:t>
            </a:r>
            <a:endParaRPr lang="es-GB" dirty="0">
              <a:solidFill>
                <a:srgbClr val="1A6F80"/>
              </a:solidFill>
              <a:latin typeface="Helvetica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B44DF2-215B-A65E-6ADB-8AC591CFB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83" y="1847850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s-ES" b="1" i="0" dirty="0">
                <a:solidFill>
                  <a:srgbClr val="F8385C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En la parte técnica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Helvetica" pitchFamily="2" charset="0"/>
              </a:rPr>
              <a:t>E</a:t>
            </a:r>
            <a:r>
              <a:rPr lang="es-E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l conjunto de datos carecía de fechas relevantes para conocer la estacionalidad y si esta influye en los precios.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La fecha de extracción se realizó a finales de un evento extraordinario como la pandemia, por lo que los datos pueden estar sesgados debido a esta circunstancia. </a:t>
            </a:r>
          </a:p>
          <a:p>
            <a:pPr algn="just"/>
            <a:r>
              <a:rPr lang="es-GB" dirty="0">
                <a:latin typeface="Helvetica" pitchFamily="2" charset="0"/>
              </a:rPr>
              <a:t>Profundizar el tratamiento de valores atípicos y variabilidad de los datos (EJ: Hay 127 categorías en Barrios) </a:t>
            </a:r>
          </a:p>
          <a:p>
            <a:pPr algn="just"/>
            <a:endParaRPr lang="es-GB" dirty="0">
              <a:latin typeface="Helvetica" pitchFamily="2" charset="0"/>
            </a:endParaRPr>
          </a:p>
          <a:p>
            <a:pPr marL="0" indent="0" algn="just">
              <a:buNone/>
            </a:pPr>
            <a:r>
              <a:rPr lang="es-GB" b="1" dirty="0">
                <a:solidFill>
                  <a:srgbClr val="F8385C"/>
                </a:solidFill>
                <a:latin typeface="Helvetica" pitchFamily="2" charset="0"/>
              </a:rPr>
              <a:t>En la herramienta: </a:t>
            </a:r>
          </a:p>
          <a:p>
            <a:pPr algn="just"/>
            <a:r>
              <a:rPr lang="es-GB" dirty="0">
                <a:latin typeface="Helvetica" pitchFamily="2" charset="0"/>
              </a:rPr>
              <a:t>Presentar una herramienta lista para el usuario final. 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BC88E3A-3169-1599-392B-E4B98C4F4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Optimización de Precios para Airbnb (Madrid) - Tech-Girls-Glovo</a:t>
            </a:r>
            <a:endParaRPr lang="es-GB"/>
          </a:p>
        </p:txBody>
      </p:sp>
    </p:spTree>
    <p:extLst>
      <p:ext uri="{BB962C8B-B14F-4D97-AF65-F5344CB8AC3E}">
        <p14:creationId xmlns:p14="http://schemas.microsoft.com/office/powerpoint/2010/main" val="1167019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827A-8189-9785-6ADF-825ED9E0A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i="0" dirty="0">
                <a:solidFill>
                  <a:srgbClr val="1A6F8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Preguntas Clave a Considerar</a:t>
            </a:r>
            <a:endParaRPr lang="es-GB" dirty="0">
              <a:solidFill>
                <a:srgbClr val="1A6F80"/>
              </a:solidFill>
              <a:latin typeface="Helvetica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FA5D0A-E674-6785-4566-0F94675FC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" sz="5100" b="1" i="0" dirty="0">
                <a:solidFill>
                  <a:srgbClr val="F8385C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Reflexiones para Anfitriones</a:t>
            </a:r>
            <a:r>
              <a:rPr lang="es-ES" sz="5100" b="0" i="0" dirty="0">
                <a:solidFill>
                  <a:srgbClr val="F8385C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:</a:t>
            </a:r>
          </a:p>
          <a:p>
            <a:pPr marL="0" indent="0">
              <a:buNone/>
            </a:pPr>
            <a:endParaRPr lang="es-ES" dirty="0">
              <a:solidFill>
                <a:srgbClr val="0D0D0D"/>
              </a:solidFill>
              <a:highlight>
                <a:srgbClr val="FFFFFF"/>
              </a:highlight>
              <a:latin typeface="Helvetica" pitchFamily="2" charset="0"/>
            </a:endParaRPr>
          </a:p>
          <a:p>
            <a:pPr algn="just">
              <a:buFont typeface="+mj-lt"/>
              <a:buAutoNum type="arabicPeriod"/>
            </a:pPr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Ruido en el </a:t>
            </a:r>
            <a:r>
              <a:rPr lang="es-E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Dataset</a:t>
            </a:r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0" indent="0" algn="just">
              <a:buNone/>
            </a:pPr>
            <a:endParaRPr lang="es-E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just">
              <a:buFont typeface="+mj-lt"/>
              <a:buAutoNum type="arabicPeriod"/>
            </a:pPr>
            <a:r>
              <a:rPr lang="es-E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XGBoost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fue el más eficaz en nuestros estudios.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La presencia de ruido en los datos puede haber influenciado esta efectividad.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Es fundamental explorar otras técnicas de modelado para mejorar la robustez de los resultados.</a:t>
            </a:r>
          </a:p>
          <a:p>
            <a:pPr marL="457200" lvl="1" indent="0" algn="just">
              <a:buNone/>
            </a:pPr>
            <a:endParaRPr lang="es-E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just">
              <a:buFont typeface="+mj-lt"/>
              <a:buAutoNum type="arabicPeriod"/>
            </a:pPr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Generalización de los Resultados:</a:t>
            </a:r>
            <a:endParaRPr lang="es-E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just">
              <a:buFont typeface="+mj-lt"/>
              <a:buAutoNum type="arabicPeriod"/>
            </a:pP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Los resultados actuales podrían ser específicos para las condiciones de datos y de mercado en Madrid.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Necesario realizar análisis más exhaustivos para aplicar estos modelos en diferentes ubicaciones y tiempos.</a:t>
            </a:r>
          </a:p>
          <a:p>
            <a:pPr marL="457200" lvl="1" indent="0" algn="just">
              <a:buNone/>
            </a:pPr>
            <a:endParaRPr lang="es-E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just">
              <a:buFont typeface="+mj-lt"/>
              <a:buAutoNum type="arabicPeriod"/>
            </a:pPr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Variabilidad en los Datos:</a:t>
            </a:r>
            <a:endParaRPr lang="es-E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just">
              <a:buFont typeface="+mj-lt"/>
              <a:buAutoNum type="arabicPeriod"/>
            </a:pP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La variabilidad en los datos de entrada y cambios en el mercado pueden afectar el desempeño del modelo.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Importante adaptar y ajustar el modelo de manera continua para mantener su precisión y confiabilidad.</a:t>
            </a:r>
          </a:p>
          <a:p>
            <a:endParaRPr lang="es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BEA6E7E-AF43-AB67-F889-CC7258E4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Optimización de Precios para Airbnb (Madrid) - Tech-Girls-Glovo</a:t>
            </a:r>
            <a:endParaRPr lang="es-GB"/>
          </a:p>
        </p:txBody>
      </p:sp>
    </p:spTree>
    <p:extLst>
      <p:ext uri="{BB962C8B-B14F-4D97-AF65-F5344CB8AC3E}">
        <p14:creationId xmlns:p14="http://schemas.microsoft.com/office/powerpoint/2010/main" val="122579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F682B-1CA1-6707-004E-F2E1A1E7D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i="0" dirty="0">
                <a:solidFill>
                  <a:srgbClr val="1A6F8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Conclusión</a:t>
            </a:r>
            <a:endParaRPr lang="es-GB" dirty="0">
              <a:solidFill>
                <a:srgbClr val="1A6F80"/>
              </a:solidFill>
              <a:latin typeface="Helvetica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6A25B4-1938-F8A6-68D0-5BBB6206F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4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Aunque el </a:t>
            </a:r>
            <a:r>
              <a:rPr lang="es-ES" sz="4000" b="0" i="0" dirty="0">
                <a:solidFill>
                  <a:srgbClr val="F9632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modelo tiene sus limitaciones</a:t>
            </a:r>
            <a:r>
              <a:rPr lang="es-ES" sz="4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, tiene el </a:t>
            </a:r>
            <a:r>
              <a:rPr lang="es-ES" sz="4000" b="0" i="0" dirty="0">
                <a:solidFill>
                  <a:srgbClr val="F9632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potencial de ser una gran herramienta</a:t>
            </a:r>
            <a:r>
              <a:rPr lang="es-ES" sz="4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 tanto para anfitriones noveles como experimentados, para predecir el precio ideal de sus inversiones inmobiliarias. 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8FA193-FFE0-9DD6-3214-6E0D8E86B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Optimización de Precios para Airbnb (Madrid) - Tech-Girls-Glovo</a:t>
            </a:r>
            <a:endParaRPr lang="es-GB"/>
          </a:p>
        </p:txBody>
      </p:sp>
    </p:spTree>
    <p:extLst>
      <p:ext uri="{BB962C8B-B14F-4D97-AF65-F5344CB8AC3E}">
        <p14:creationId xmlns:p14="http://schemas.microsoft.com/office/powerpoint/2010/main" val="624007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F682B-1CA1-6707-004E-F2E1A1E7D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Preguntas</a:t>
            </a:r>
            <a:endParaRPr lang="es-GB" dirty="0">
              <a:latin typeface="Helvetica" pitchFamily="2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8FA193-FFE0-9DD6-3214-6E0D8E86B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Optimización de Precios para Airbnb (Madrid) - Tech-Girls-Glovo</a:t>
            </a:r>
            <a:endParaRPr lang="es-GB"/>
          </a:p>
        </p:txBody>
      </p:sp>
      <p:pic>
        <p:nvPicPr>
          <p:cNvPr id="3074" name="Picture 2" descr="Signo de interrogacion fotos de stock ...">
            <a:extLst>
              <a:ext uri="{FF2B5EF4-FFF2-40B4-BE49-F238E27FC236}">
                <a16:creationId xmlns:a16="http://schemas.microsoft.com/office/drawing/2014/main" id="{01626FB6-5874-35A6-3769-F803039FF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188" y="1690688"/>
            <a:ext cx="4031273" cy="403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010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Lupa resalta un rendimiento económico decreciente">
            <a:extLst>
              <a:ext uri="{FF2B5EF4-FFF2-40B4-BE49-F238E27FC236}">
                <a16:creationId xmlns:a16="http://schemas.microsoft.com/office/drawing/2014/main" id="{030F2122-514E-74A5-5E17-E7D7DDB2D6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2DA698">
                <a:tint val="45000"/>
                <a:satMod val="400000"/>
              </a:srgbClr>
            </a:duotone>
          </a:blip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1D8E80-2597-8C5E-E9A8-A707B23A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ES" sz="4000" b="1" dirty="0">
                <a:solidFill>
                  <a:srgbClr val="FCC31C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Índice</a:t>
            </a:r>
            <a:endParaRPr lang="es-GB" sz="4000" b="1" dirty="0">
              <a:solidFill>
                <a:srgbClr val="FCC31C"/>
              </a:solidFill>
              <a:latin typeface="Helvetica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CD355E-296C-2E2F-8096-F93986D0E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5745"/>
            <a:ext cx="10226964" cy="4311218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s-ES" sz="2200" b="1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Presentación del Equipo</a:t>
            </a:r>
            <a:endParaRPr lang="es-ES" sz="2200" b="1" dirty="0">
              <a:solidFill>
                <a:srgbClr val="484848"/>
              </a:solidFill>
              <a:highlight>
                <a:srgbClr val="FFFFFF"/>
              </a:highlight>
              <a:latin typeface="Helvetica" pitchFamily="2" charset="0"/>
            </a:endParaRPr>
          </a:p>
          <a:p>
            <a:pPr>
              <a:buFont typeface="+mj-lt"/>
              <a:buAutoNum type="arabicPeriod"/>
            </a:pPr>
            <a:r>
              <a:rPr lang="es-ES" sz="2200" b="1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Introducción y Objetivos</a:t>
            </a:r>
            <a:endParaRPr lang="es-ES" sz="2200" b="0" i="0" dirty="0">
              <a:solidFill>
                <a:srgbClr val="484848"/>
              </a:solidFill>
              <a:effectLst/>
              <a:highlight>
                <a:srgbClr val="FFFFFF"/>
              </a:highlight>
              <a:latin typeface="Helvetica" pitchFamily="2" charset="0"/>
            </a:endParaRPr>
          </a:p>
          <a:p>
            <a:pPr>
              <a:buFont typeface="+mj-lt"/>
              <a:buAutoNum type="arabicPeriod"/>
            </a:pPr>
            <a:r>
              <a:rPr lang="es-ES" sz="2200" b="1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Desarrollo y Beneficios del Modelo Predictivo</a:t>
            </a:r>
            <a:endParaRPr lang="es-ES" sz="2200" b="0" i="0" dirty="0">
              <a:solidFill>
                <a:srgbClr val="484848"/>
              </a:solidFill>
              <a:effectLst/>
              <a:highlight>
                <a:srgbClr val="FFFFFF"/>
              </a:highlight>
              <a:latin typeface="Helvetica" pitchFamily="2" charset="0"/>
            </a:endParaRPr>
          </a:p>
          <a:p>
            <a:pPr>
              <a:buFont typeface="+mj-lt"/>
              <a:buAutoNum type="arabicPeriod"/>
            </a:pPr>
            <a:r>
              <a:rPr lang="es-ES" sz="2200" b="1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Análisis y Procesamiento de Datos</a:t>
            </a:r>
            <a:endParaRPr lang="es-ES" sz="2200" b="0" i="0" dirty="0">
              <a:solidFill>
                <a:srgbClr val="484848"/>
              </a:solidFill>
              <a:effectLst/>
              <a:highlight>
                <a:srgbClr val="FFFFFF"/>
              </a:highlight>
              <a:latin typeface="Helvetica" pitchFamily="2" charset="0"/>
            </a:endParaRPr>
          </a:p>
          <a:p>
            <a:pPr>
              <a:buFont typeface="+mj-lt"/>
              <a:buAutoNum type="arabicPeriod"/>
            </a:pPr>
            <a:r>
              <a:rPr lang="es-ES" sz="2200" b="1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Aplicación y Herramientas del Modelo</a:t>
            </a:r>
            <a:endParaRPr lang="es-ES" sz="2200" b="0" i="0" dirty="0">
              <a:solidFill>
                <a:srgbClr val="484848"/>
              </a:solidFill>
              <a:effectLst/>
              <a:highlight>
                <a:srgbClr val="FFFFFF"/>
              </a:highlight>
              <a:latin typeface="Helvetica" pitchFamily="2" charset="0"/>
            </a:endParaRPr>
          </a:p>
          <a:p>
            <a:pPr>
              <a:buFont typeface="+mj-lt"/>
              <a:buAutoNum type="arabicPeriod"/>
            </a:pPr>
            <a:r>
              <a:rPr lang="es-ES" sz="2200" b="1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Sostenibilidad y Evolución del Modelo</a:t>
            </a:r>
            <a:endParaRPr lang="es-ES" sz="2200" b="0" i="0" dirty="0">
              <a:solidFill>
                <a:srgbClr val="484848"/>
              </a:solidFill>
              <a:effectLst/>
              <a:highlight>
                <a:srgbClr val="FFFFFF"/>
              </a:highlight>
              <a:latin typeface="Helvetica" pitchFamily="2" charset="0"/>
            </a:endParaRPr>
          </a:p>
          <a:p>
            <a:pPr>
              <a:buFont typeface="+mj-lt"/>
              <a:buAutoNum type="arabicPeriod"/>
            </a:pPr>
            <a:r>
              <a:rPr lang="es-ES" sz="2200" b="1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Conclusión </a:t>
            </a:r>
            <a:endParaRPr lang="es-ES" sz="2200" b="1" dirty="0">
              <a:solidFill>
                <a:srgbClr val="484848"/>
              </a:solidFill>
              <a:highlight>
                <a:srgbClr val="FFFFFF"/>
              </a:highlight>
              <a:latin typeface="Helvetica" pitchFamily="2" charset="0"/>
            </a:endParaRPr>
          </a:p>
          <a:p>
            <a:pPr>
              <a:buFont typeface="+mj-lt"/>
              <a:buAutoNum type="arabicPeriod"/>
            </a:pPr>
            <a:r>
              <a:rPr lang="es-ES" sz="2200" b="1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Preguntas </a:t>
            </a:r>
            <a:endParaRPr lang="es-ES" sz="2200" b="0" i="0" dirty="0">
              <a:solidFill>
                <a:srgbClr val="484848"/>
              </a:solidFill>
              <a:effectLst/>
              <a:highlight>
                <a:srgbClr val="FFFFFF"/>
              </a:highlight>
              <a:latin typeface="Helvetica" pitchFamily="2" charset="0"/>
            </a:endParaRPr>
          </a:p>
          <a:p>
            <a:pPr marL="0" indent="0">
              <a:buNone/>
            </a:pPr>
            <a:endParaRPr lang="es-GB" sz="1000" dirty="0"/>
          </a:p>
        </p:txBody>
      </p:sp>
    </p:spTree>
    <p:extLst>
      <p:ext uri="{BB962C8B-B14F-4D97-AF65-F5344CB8AC3E}">
        <p14:creationId xmlns:p14="http://schemas.microsoft.com/office/powerpoint/2010/main" val="3329893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2">
            <a:hlinkClick r:id="rId2"/>
            <a:extLst>
              <a:ext uri="{FF2B5EF4-FFF2-40B4-BE49-F238E27FC236}">
                <a16:creationId xmlns:a16="http://schemas.microsoft.com/office/drawing/2014/main" id="{09FC8211-6CA6-99F1-6D01-B74686610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81116"/>
            <a:ext cx="333925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GB" altLang="es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GB" altLang="es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4A39A1-B948-EE89-F7D2-96577C89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>
                <a:solidFill>
                  <a:srgbClr val="1A6F80"/>
                </a:solidFill>
                <a:latin typeface="Helvetica" pitchFamily="2" charset="0"/>
              </a:rPr>
              <a:t>Tech</a:t>
            </a:r>
            <a:r>
              <a:rPr lang="es-ES" b="1" dirty="0">
                <a:solidFill>
                  <a:srgbClr val="1A6F80"/>
                </a:solidFill>
                <a:latin typeface="Helvetica" pitchFamily="2" charset="0"/>
              </a:rPr>
              <a:t> </a:t>
            </a:r>
            <a:r>
              <a:rPr lang="es-ES" b="1" dirty="0" err="1">
                <a:solidFill>
                  <a:srgbClr val="1A6F80"/>
                </a:solidFill>
                <a:latin typeface="Helvetica" pitchFamily="2" charset="0"/>
              </a:rPr>
              <a:t>Girls</a:t>
            </a:r>
            <a:r>
              <a:rPr lang="es-ES" b="1" dirty="0">
                <a:solidFill>
                  <a:srgbClr val="1A6F80"/>
                </a:solidFill>
                <a:latin typeface="Helvetica" pitchFamily="2" charset="0"/>
              </a:rPr>
              <a:t> </a:t>
            </a:r>
            <a:r>
              <a:rPr lang="es-ES" b="1" dirty="0" err="1">
                <a:solidFill>
                  <a:srgbClr val="1A6F80"/>
                </a:solidFill>
                <a:latin typeface="Helvetica" pitchFamily="2" charset="0"/>
              </a:rPr>
              <a:t>Glovo</a:t>
            </a:r>
            <a:endParaRPr lang="es-GB" b="1" dirty="0">
              <a:solidFill>
                <a:srgbClr val="1A6F80"/>
              </a:solidFill>
              <a:latin typeface="Helvetica" pitchFamily="2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64CC16C-678F-5253-3B93-80FA58622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Optimización de Precios para Airbnb (Madrid) - </a:t>
            </a:r>
            <a:r>
              <a:rPr lang="es-ES" dirty="0" err="1"/>
              <a:t>Tech-Girls-Glovo</a:t>
            </a:r>
            <a:endParaRPr lang="es-GB" dirty="0"/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F30BBA02-E350-1F27-B9C7-450AB5E8F3B4}"/>
              </a:ext>
            </a:extLst>
          </p:cNvPr>
          <p:cNvGrpSpPr/>
          <p:nvPr/>
        </p:nvGrpSpPr>
        <p:grpSpPr>
          <a:xfrm>
            <a:off x="4893924" y="1641884"/>
            <a:ext cx="2402749" cy="2131219"/>
            <a:chOff x="4974672" y="2013358"/>
            <a:chExt cx="1971412" cy="1803633"/>
          </a:xfrm>
          <a:solidFill>
            <a:srgbClr val="1A6F80"/>
          </a:solidFill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760243E9-7796-A287-6F71-38C70D8C3F02}"/>
                </a:ext>
              </a:extLst>
            </p:cNvPr>
            <p:cNvSpPr/>
            <p:nvPr/>
          </p:nvSpPr>
          <p:spPr>
            <a:xfrm>
              <a:off x="4974672" y="2013358"/>
              <a:ext cx="1971412" cy="18036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GB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AF3370E-8D06-45B4-7482-08D7C82F91A0}"/>
                </a:ext>
              </a:extLst>
            </p:cNvPr>
            <p:cNvSpPr/>
            <p:nvPr/>
          </p:nvSpPr>
          <p:spPr>
            <a:xfrm>
              <a:off x="5268286" y="2161787"/>
              <a:ext cx="1384184" cy="1342238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GB" sz="2400" dirty="0">
                  <a:solidFill>
                    <a:schemeClr val="bg1"/>
                  </a:solidFill>
                </a:rPr>
                <a:t>Elsa Toledo</a:t>
              </a:r>
            </a:p>
          </p:txBody>
        </p:sp>
      </p:grpSp>
      <p:sp>
        <p:nvSpPr>
          <p:cNvPr id="65" name="Rectángulo 64">
            <a:extLst>
              <a:ext uri="{FF2B5EF4-FFF2-40B4-BE49-F238E27FC236}">
                <a16:creationId xmlns:a16="http://schemas.microsoft.com/office/drawing/2014/main" id="{B8C27D27-1983-9B47-E2A9-6A4966C13EB3}"/>
              </a:ext>
            </a:extLst>
          </p:cNvPr>
          <p:cNvSpPr/>
          <p:nvPr/>
        </p:nvSpPr>
        <p:spPr>
          <a:xfrm>
            <a:off x="1218042" y="3893507"/>
            <a:ext cx="2402749" cy="2131218"/>
          </a:xfrm>
          <a:prstGeom prst="rect">
            <a:avLst/>
          </a:prstGeom>
          <a:solidFill>
            <a:srgbClr val="F8385C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B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8F8417F8-BFDE-7DC5-A0E8-442508470386}"/>
              </a:ext>
            </a:extLst>
          </p:cNvPr>
          <p:cNvSpPr/>
          <p:nvPr/>
        </p:nvSpPr>
        <p:spPr>
          <a:xfrm>
            <a:off x="1546912" y="4055334"/>
            <a:ext cx="1687038" cy="1586023"/>
          </a:xfrm>
          <a:prstGeom prst="ellipse">
            <a:avLst/>
          </a:prstGeom>
          <a:solidFill>
            <a:srgbClr val="F8385C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B" sz="2400" dirty="0">
                <a:solidFill>
                  <a:schemeClr val="bg1"/>
                </a:solidFill>
              </a:rPr>
              <a:t>Viviana Pico</a:t>
            </a:r>
          </a:p>
        </p:txBody>
      </p:sp>
      <p:grpSp>
        <p:nvGrpSpPr>
          <p:cNvPr id="70" name="Grupo 69">
            <a:extLst>
              <a:ext uri="{FF2B5EF4-FFF2-40B4-BE49-F238E27FC236}">
                <a16:creationId xmlns:a16="http://schemas.microsoft.com/office/drawing/2014/main" id="{90F7894D-DD89-8E7C-4A8C-4A23BA71B0FD}"/>
              </a:ext>
            </a:extLst>
          </p:cNvPr>
          <p:cNvGrpSpPr/>
          <p:nvPr/>
        </p:nvGrpSpPr>
        <p:grpSpPr>
          <a:xfrm>
            <a:off x="4891599" y="3963093"/>
            <a:ext cx="2402749" cy="2131219"/>
            <a:chOff x="4974672" y="2013358"/>
            <a:chExt cx="1971412" cy="1803633"/>
          </a:xfrm>
          <a:solidFill>
            <a:srgbClr val="1A6F80"/>
          </a:solidFill>
        </p:grpSpPr>
        <p:sp>
          <p:nvSpPr>
            <p:cNvPr id="72" name="Rectángulo 71">
              <a:extLst>
                <a:ext uri="{FF2B5EF4-FFF2-40B4-BE49-F238E27FC236}">
                  <a16:creationId xmlns:a16="http://schemas.microsoft.com/office/drawing/2014/main" id="{E756F7A6-D6B8-DBAE-6EE1-554ACFDB333D}"/>
                </a:ext>
              </a:extLst>
            </p:cNvPr>
            <p:cNvSpPr/>
            <p:nvPr/>
          </p:nvSpPr>
          <p:spPr>
            <a:xfrm>
              <a:off x="4974672" y="2013358"/>
              <a:ext cx="1971412" cy="180363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GB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390CB068-BC1B-6125-E2BA-C5C1E6E470E8}"/>
                </a:ext>
              </a:extLst>
            </p:cNvPr>
            <p:cNvSpPr/>
            <p:nvPr/>
          </p:nvSpPr>
          <p:spPr>
            <a:xfrm>
              <a:off x="5268286" y="2161787"/>
              <a:ext cx="1384184" cy="1342238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GB" sz="2400" dirty="0">
                  <a:solidFill>
                    <a:schemeClr val="bg1"/>
                  </a:solidFill>
                </a:rPr>
                <a:t>Clara Garriga</a:t>
              </a:r>
            </a:p>
          </p:txBody>
        </p: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EF35E283-8E09-9E0A-6F73-73A4F0B8BCD2}"/>
              </a:ext>
            </a:extLst>
          </p:cNvPr>
          <p:cNvGrpSpPr/>
          <p:nvPr/>
        </p:nvGrpSpPr>
        <p:grpSpPr>
          <a:xfrm>
            <a:off x="8590689" y="1642498"/>
            <a:ext cx="2402749" cy="2131219"/>
            <a:chOff x="4974672" y="2013358"/>
            <a:chExt cx="1971412" cy="1803633"/>
          </a:xfrm>
          <a:solidFill>
            <a:srgbClr val="FBB39D"/>
          </a:solidFill>
        </p:grpSpPr>
        <p:sp>
          <p:nvSpPr>
            <p:cNvPr id="77" name="Rectángulo 76">
              <a:extLst>
                <a:ext uri="{FF2B5EF4-FFF2-40B4-BE49-F238E27FC236}">
                  <a16:creationId xmlns:a16="http://schemas.microsoft.com/office/drawing/2014/main" id="{6BF3C257-05BA-1AAD-96EC-29B9EB21FA1F}"/>
                </a:ext>
              </a:extLst>
            </p:cNvPr>
            <p:cNvSpPr/>
            <p:nvPr/>
          </p:nvSpPr>
          <p:spPr>
            <a:xfrm>
              <a:off x="4974672" y="2013358"/>
              <a:ext cx="1971412" cy="18036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GB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C71DABE5-1B28-2B0F-43B9-5784EBB01743}"/>
                </a:ext>
              </a:extLst>
            </p:cNvPr>
            <p:cNvSpPr/>
            <p:nvPr/>
          </p:nvSpPr>
          <p:spPr>
            <a:xfrm>
              <a:off x="5268286" y="2161787"/>
              <a:ext cx="1384184" cy="1342238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GB" sz="2400" dirty="0">
                  <a:solidFill>
                    <a:schemeClr val="bg1"/>
                  </a:solidFill>
                </a:rPr>
                <a:t>Neivys</a:t>
              </a:r>
              <a:r>
                <a:rPr lang="es-GB" dirty="0">
                  <a:solidFill>
                    <a:schemeClr val="bg1"/>
                  </a:solidFill>
                </a:rPr>
                <a:t> Gonzalez</a:t>
              </a:r>
            </a:p>
          </p:txBody>
        </p: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5A99847D-DAC0-B5FA-2E1A-C5D46DEF68DF}"/>
              </a:ext>
            </a:extLst>
          </p:cNvPr>
          <p:cNvGrpSpPr/>
          <p:nvPr/>
        </p:nvGrpSpPr>
        <p:grpSpPr>
          <a:xfrm>
            <a:off x="8590688" y="3987045"/>
            <a:ext cx="2402749" cy="2131219"/>
            <a:chOff x="4893924" y="1641884"/>
            <a:chExt cx="2402749" cy="2131219"/>
          </a:xfrm>
          <a:solidFill>
            <a:srgbClr val="FBB39D"/>
          </a:solidFill>
        </p:grpSpPr>
        <p:sp>
          <p:nvSpPr>
            <p:cNvPr id="82" name="Rectángulo 81">
              <a:extLst>
                <a:ext uri="{FF2B5EF4-FFF2-40B4-BE49-F238E27FC236}">
                  <a16:creationId xmlns:a16="http://schemas.microsoft.com/office/drawing/2014/main" id="{4CC5CD67-0965-ECBB-8B5F-47C05ED041D8}"/>
                </a:ext>
              </a:extLst>
            </p:cNvPr>
            <p:cNvSpPr/>
            <p:nvPr/>
          </p:nvSpPr>
          <p:spPr>
            <a:xfrm>
              <a:off x="4893924" y="1641884"/>
              <a:ext cx="2402749" cy="213121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GB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540FF2D0-219D-569D-8894-0D733ABB27CC}"/>
                </a:ext>
              </a:extLst>
            </p:cNvPr>
            <p:cNvSpPr txBox="1"/>
            <p:nvPr/>
          </p:nvSpPr>
          <p:spPr>
            <a:xfrm>
              <a:off x="5033888" y="3372879"/>
              <a:ext cx="2122819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GB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E85C759C-CFB0-AE6D-F1B2-10B372574C19}"/>
              </a:ext>
            </a:extLst>
          </p:cNvPr>
          <p:cNvSpPr/>
          <p:nvPr/>
        </p:nvSpPr>
        <p:spPr>
          <a:xfrm>
            <a:off x="1218042" y="1609667"/>
            <a:ext cx="2402749" cy="2131218"/>
          </a:xfrm>
          <a:prstGeom prst="rect">
            <a:avLst/>
          </a:prstGeom>
          <a:solidFill>
            <a:srgbClr val="F8385C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B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7DE635F-EE91-7507-5A8D-248985804AA0}"/>
              </a:ext>
            </a:extLst>
          </p:cNvPr>
          <p:cNvSpPr/>
          <p:nvPr/>
        </p:nvSpPr>
        <p:spPr>
          <a:xfrm>
            <a:off x="8948545" y="4258078"/>
            <a:ext cx="1687038" cy="1586023"/>
          </a:xfrm>
          <a:prstGeom prst="ellipse">
            <a:avLst/>
          </a:prstGeom>
          <a:solidFill>
            <a:srgbClr val="FBB39D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B" sz="2400" dirty="0">
                <a:solidFill>
                  <a:schemeClr val="bg1"/>
                </a:solidFill>
              </a:rPr>
              <a:t>Andrea Torres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02F2388-0C6E-FE8E-DD48-B6D353493034}"/>
              </a:ext>
            </a:extLst>
          </p:cNvPr>
          <p:cNvSpPr/>
          <p:nvPr/>
        </p:nvSpPr>
        <p:spPr>
          <a:xfrm>
            <a:off x="1575897" y="1863568"/>
            <a:ext cx="1687038" cy="1586023"/>
          </a:xfrm>
          <a:prstGeom prst="ellipse">
            <a:avLst/>
          </a:prstGeom>
          <a:solidFill>
            <a:srgbClr val="F8385C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B" sz="2400" dirty="0">
                <a:solidFill>
                  <a:schemeClr val="bg1"/>
                </a:solidFill>
              </a:rPr>
              <a:t>Miriam </a:t>
            </a:r>
            <a:br>
              <a:rPr lang="es-GB" sz="2400" dirty="0">
                <a:solidFill>
                  <a:schemeClr val="bg1"/>
                </a:solidFill>
              </a:rPr>
            </a:br>
            <a:r>
              <a:rPr lang="es-GB" sz="2400" dirty="0">
                <a:solidFill>
                  <a:schemeClr val="bg1"/>
                </a:solidFill>
              </a:rPr>
              <a:t>Moreira</a:t>
            </a:r>
          </a:p>
        </p:txBody>
      </p:sp>
    </p:spTree>
    <p:extLst>
      <p:ext uri="{BB962C8B-B14F-4D97-AF65-F5344CB8AC3E}">
        <p14:creationId xmlns:p14="http://schemas.microsoft.com/office/powerpoint/2010/main" val="1450528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1D8E80-2597-8C5E-E9A8-A707B23AB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>
                <a:solidFill>
                  <a:srgbClr val="1A6F8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Introducción</a:t>
            </a:r>
            <a:endParaRPr lang="es-GB" b="1" dirty="0">
              <a:solidFill>
                <a:srgbClr val="1A6F80"/>
              </a:solidFill>
              <a:latin typeface="Helvetica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CD355E-296C-2E2F-8096-F93986D0E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s-ES" sz="3900" b="1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Objetivos del Proyecto</a:t>
            </a:r>
            <a:r>
              <a:rPr lang="es-ES" sz="3900" b="0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:</a:t>
            </a:r>
          </a:p>
          <a:p>
            <a:pPr algn="just"/>
            <a:endParaRPr lang="es-ES" sz="3900" b="0" i="0" dirty="0">
              <a:solidFill>
                <a:srgbClr val="484848"/>
              </a:solidFill>
              <a:effectLst/>
              <a:highlight>
                <a:srgbClr val="FFFFFF"/>
              </a:highlight>
              <a:latin typeface="Helvetica" pitchFamily="2" charset="0"/>
            </a:endParaRPr>
          </a:p>
          <a:p>
            <a:pPr marL="0" indent="0" algn="just">
              <a:buNone/>
            </a:pP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Helvetica" pitchFamily="2" charset="0"/>
              </a:rPr>
              <a:t>Proporcionar una </a:t>
            </a:r>
            <a:r>
              <a:rPr lang="es-ES" b="1" dirty="0">
                <a:solidFill>
                  <a:srgbClr val="2DA698"/>
                </a:solidFill>
                <a:highlight>
                  <a:srgbClr val="FFFFFF"/>
                </a:highlight>
                <a:latin typeface="Helvetica" pitchFamily="2" charset="0"/>
              </a:rPr>
              <a:t>herramienta a los anfitriones para que tomen decisiones informadas con respecto al precio de propiedades. </a:t>
            </a:r>
          </a:p>
          <a:p>
            <a:pPr marL="0" indent="0" algn="just">
              <a:buNone/>
            </a:pPr>
            <a:endParaRPr lang="es-ES" sz="3900" b="0" i="0" dirty="0">
              <a:solidFill>
                <a:srgbClr val="484848"/>
              </a:solidFill>
              <a:effectLst/>
              <a:highlight>
                <a:srgbClr val="FFFFFF"/>
              </a:highlight>
              <a:latin typeface="Helvetica" pitchFamily="2" charset="0"/>
            </a:endParaRPr>
          </a:p>
          <a:p>
            <a:pPr marL="0" indent="0" algn="l">
              <a:buNone/>
            </a:pPr>
            <a:r>
              <a:rPr lang="es-ES" sz="3300" b="1" dirty="0">
                <a:solidFill>
                  <a:srgbClr val="0D0D0D"/>
                </a:solidFill>
                <a:highlight>
                  <a:srgbClr val="FFFFFF"/>
                </a:highlight>
                <a:latin typeface="Helvetica" pitchFamily="2" charset="0"/>
              </a:rPr>
              <a:t>¿Cómo lo hicimos? </a:t>
            </a:r>
          </a:p>
          <a:p>
            <a:pPr marL="0" indent="0" algn="l">
              <a:buNone/>
            </a:pPr>
            <a:endParaRPr lang="es-ES" sz="28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Helvetica" pitchFamily="2" charset="0"/>
              </a:rPr>
              <a:t>Analizando Datos: 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Helvetica" pitchFamily="2" charset="0"/>
              </a:rPr>
              <a:t>Investigamos detenidamente los datos de Madrid para identificar qué factores influyen en los precios de Airbnb. </a:t>
            </a:r>
          </a:p>
          <a:p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Helvetica" pitchFamily="2" charset="0"/>
              </a:rPr>
              <a:t>Desarrollamos un Modelo Predictivo: 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Helvetica" pitchFamily="2" charset="0"/>
              </a:rPr>
              <a:t>que permite a los anfitriones a establecer precios competitivos y adecuados al mercado.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8986534-1AC7-E3BD-636D-5A12225D3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Optimización de Precios para Airbnb (Madrid) - Tech-Girls-Glovo</a:t>
            </a:r>
            <a:endParaRPr lang="es-GB"/>
          </a:p>
        </p:txBody>
      </p:sp>
    </p:spTree>
    <p:extLst>
      <p:ext uri="{BB962C8B-B14F-4D97-AF65-F5344CB8AC3E}">
        <p14:creationId xmlns:p14="http://schemas.microsoft.com/office/powerpoint/2010/main" val="3049103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C4EB32-F028-4D01-3EA9-748130CE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i="0" dirty="0">
                <a:solidFill>
                  <a:srgbClr val="1A6F8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¿Qué es un Modelo Predictivo?</a:t>
            </a:r>
            <a:endParaRPr lang="es-GB" dirty="0">
              <a:solidFill>
                <a:srgbClr val="1A6F80"/>
              </a:solidFill>
              <a:latin typeface="Helvetica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04B2D1-2768-F8CF-D9BB-76AC431DE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S" b="0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Un modelo predictivo </a:t>
            </a:r>
            <a:r>
              <a:rPr lang="es-ES" b="1" i="0" dirty="0">
                <a:solidFill>
                  <a:srgbClr val="F9632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utiliza datos históricos para analizar tendencias y patrones, permitiendo prever comportamientos futuros.</a:t>
            </a:r>
            <a:r>
              <a:rPr lang="es-ES" b="0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 </a:t>
            </a:r>
          </a:p>
          <a:p>
            <a:pPr marL="0" indent="0" algn="just">
              <a:buNone/>
            </a:pPr>
            <a:endParaRPr lang="es-ES" dirty="0">
              <a:solidFill>
                <a:srgbClr val="484848"/>
              </a:solidFill>
              <a:highlight>
                <a:srgbClr val="FFFFFF"/>
              </a:highlight>
              <a:latin typeface="Helvetica" pitchFamily="2" charset="0"/>
            </a:endParaRPr>
          </a:p>
          <a:p>
            <a:pPr marL="0" indent="0" algn="just">
              <a:buNone/>
            </a:pPr>
            <a:r>
              <a:rPr lang="es-ES" b="0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En el contexto de Airbnb, esto implica predecir precios óptimos basados en variables como la demanda histórica, las características del alojamiento, y las condiciones del mercado</a:t>
            </a:r>
          </a:p>
          <a:p>
            <a:endParaRPr lang="es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DCDFD51-022B-5FCB-3CE9-1228918A2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Optimización de Precios para Airbnb (Madrid) - Tech-Girls-Glovo</a:t>
            </a:r>
            <a:endParaRPr lang="es-GB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D48F21-6DAE-8239-9006-185DB72BD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873" y="4899769"/>
            <a:ext cx="4186478" cy="13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9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8A5502C-7BE7-52D4-EEF2-CD6597B41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580" y="2122167"/>
            <a:ext cx="5130114" cy="36142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1F3A62-8153-3B5A-353A-B97886FD8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ES" b="1" i="0" dirty="0">
                <a:solidFill>
                  <a:srgbClr val="1A6F8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Soluciones para Anfitriones de Airbnb</a:t>
            </a:r>
            <a:endParaRPr lang="es-GB" dirty="0">
              <a:solidFill>
                <a:srgbClr val="1A6F80"/>
              </a:solidFill>
              <a:latin typeface="Helvetica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8DC5CE-2A1E-7E24-F8DA-33E53072B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6090" cy="42073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b="1" i="0" dirty="0">
                <a:solidFill>
                  <a:srgbClr val="FCC31C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Para Nuevos Anfitriones</a:t>
            </a:r>
            <a:endParaRPr lang="es-ES" b="0" i="0" dirty="0">
              <a:solidFill>
                <a:srgbClr val="FCC31C"/>
              </a:solidFill>
              <a:effectLst/>
              <a:highlight>
                <a:srgbClr val="FFFFFF"/>
              </a:highlight>
              <a:latin typeface="Helvetica" pitchFamily="2" charset="0"/>
            </a:endParaRPr>
          </a:p>
          <a:p>
            <a:pPr marL="457200" lvl="1" indent="0" algn="just">
              <a:buNone/>
            </a:pPr>
            <a:endParaRPr lang="es-E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Helvetica" pitchFamily="2" charset="0"/>
            </a:endParaRPr>
          </a:p>
          <a:p>
            <a:pPr marL="457200" lvl="1" indent="0" algn="just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El modelo predictivo proporciona una </a:t>
            </a:r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base sólida para establecer precios iniciales competitivos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, crucial para nuevos anfitriones que buscan posicionarse en un mercado saturado. </a:t>
            </a:r>
          </a:p>
          <a:p>
            <a:pPr marL="457200" lvl="1" indent="0" algn="just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Al analizar datos de propiedades similares y tendencias del mercado, </a:t>
            </a:r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los nuevos anfitriones pueden fijar precios que atraigan a huéspedes desde el principio.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BA78EAF-50AC-DBFF-50DF-1D5676ED8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Optimización de Precios para Airbnb (Madrid) - Tech-Girls-Glovo</a:t>
            </a:r>
            <a:endParaRPr lang="es-GB"/>
          </a:p>
        </p:txBody>
      </p:sp>
    </p:spTree>
    <p:extLst>
      <p:ext uri="{BB962C8B-B14F-4D97-AF65-F5344CB8AC3E}">
        <p14:creationId xmlns:p14="http://schemas.microsoft.com/office/powerpoint/2010/main" val="2390691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717EE3A-DBC4-D47B-B986-D20F59D47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756" y="2064040"/>
            <a:ext cx="5216611" cy="347534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1F3A62-8153-3B5A-353A-B97886FD8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ES" b="1" i="0" dirty="0">
                <a:solidFill>
                  <a:srgbClr val="1A6F8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Soluciones para Anfitriones de Airbnb</a:t>
            </a:r>
            <a:endParaRPr lang="es-GB" dirty="0">
              <a:solidFill>
                <a:srgbClr val="1A6F80"/>
              </a:solidFill>
              <a:latin typeface="Helvetica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8DC5CE-2A1E-7E24-F8DA-33E53072B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8276" cy="4351338"/>
          </a:xfrm>
        </p:spPr>
        <p:txBody>
          <a:bodyPr/>
          <a:lstStyle/>
          <a:p>
            <a:pPr marL="0" indent="0" algn="l">
              <a:buNone/>
            </a:pPr>
            <a:r>
              <a:rPr lang="es-ES" b="1" i="0" dirty="0">
                <a:solidFill>
                  <a:srgbClr val="FCC31C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Para Anfitriones Establecidos</a:t>
            </a:r>
          </a:p>
          <a:p>
            <a:pPr marL="0" indent="0" algn="l">
              <a:buNone/>
            </a:pPr>
            <a:endParaRPr lang="es-ES" b="0" i="0" dirty="0">
              <a:solidFill>
                <a:srgbClr val="1A6F80"/>
              </a:solidFill>
              <a:effectLst/>
              <a:highlight>
                <a:srgbClr val="FFFFFF"/>
              </a:highlight>
              <a:latin typeface="Helvetica" pitchFamily="2" charset="0"/>
            </a:endParaRPr>
          </a:p>
          <a:p>
            <a:pPr marL="457200" lvl="1" indent="0" algn="just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Para anfitriones con experiencia, el modelo ofrece recomendaciones </a:t>
            </a:r>
            <a:r>
              <a:rPr lang="es-ES" b="1" i="0" dirty="0">
                <a:solidFill>
                  <a:srgbClr val="F8385C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para ajustar precios 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en respuesta a cambios dinámicos en el mercado y el rendimiento histórico de sus listados. </a:t>
            </a:r>
          </a:p>
          <a:p>
            <a:pPr marL="457200" lvl="1" indent="0" algn="just">
              <a:buNone/>
            </a:pPr>
            <a:endParaRPr lang="es-ES" dirty="0">
              <a:solidFill>
                <a:srgbClr val="0D0D0D"/>
              </a:solidFill>
              <a:highlight>
                <a:srgbClr val="FFFFFF"/>
              </a:highlight>
              <a:latin typeface="Helvetica" pitchFamily="2" charset="0"/>
            </a:endParaRPr>
          </a:p>
          <a:p>
            <a:pPr marL="457200" lvl="1" indent="0" algn="just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Esto incluye adaptarse a variaciones en la demanda. </a:t>
            </a:r>
          </a:p>
          <a:p>
            <a:endParaRPr lang="es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BA78EAF-50AC-DBFF-50DF-1D5676ED8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Optimización de Precios para Airbnb (Madrid) - Tech-Girls-Glovo</a:t>
            </a:r>
            <a:endParaRPr lang="es-GB"/>
          </a:p>
        </p:txBody>
      </p:sp>
    </p:spTree>
    <p:extLst>
      <p:ext uri="{BB962C8B-B14F-4D97-AF65-F5344CB8AC3E}">
        <p14:creationId xmlns:p14="http://schemas.microsoft.com/office/powerpoint/2010/main" val="4095285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A0B3E-71B6-5A27-D7D7-067F389A4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b="1" i="0" dirty="0">
                <a:solidFill>
                  <a:srgbClr val="1A6F8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Análisis y Procesamiento de Datos</a:t>
            </a:r>
            <a:endParaRPr lang="es-ES" sz="4400" b="0" i="0" dirty="0">
              <a:solidFill>
                <a:srgbClr val="1A6F80"/>
              </a:solidFill>
              <a:effectLst/>
              <a:highlight>
                <a:srgbClr val="FFFFFF"/>
              </a:highlight>
              <a:latin typeface="Helvetica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C4FDFA-94D3-0CCA-612B-1D9D82680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buFont typeface="+mj-lt"/>
              <a:buAutoNum type="arabicPeriod"/>
            </a:pPr>
            <a:r>
              <a:rPr lang="es-ES" b="1" i="0" dirty="0">
                <a:solidFill>
                  <a:srgbClr val="2DA69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Recopilación de Datos</a:t>
            </a:r>
            <a:endParaRPr lang="es-ES" b="0" i="0" dirty="0">
              <a:solidFill>
                <a:srgbClr val="2DA698"/>
              </a:solidFill>
              <a:effectLst/>
              <a:highlight>
                <a:srgbClr val="FFFFFF"/>
              </a:highlight>
              <a:latin typeface="Helvetica" pitchFamily="2" charset="0"/>
            </a:endParaRPr>
          </a:p>
          <a:p>
            <a:pPr marL="0" indent="0" algn="just">
              <a:buNone/>
            </a:pPr>
            <a:r>
              <a:rPr lang="es-ES" b="0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El modelo se basa en datos extraídos de listados de Airbnb en Madrid, desde </a:t>
            </a:r>
            <a:r>
              <a:rPr lang="es-ES" dirty="0" err="1">
                <a:solidFill>
                  <a:srgbClr val="484848"/>
                </a:solidFill>
                <a:highlight>
                  <a:srgbClr val="FFFFFF"/>
                </a:highlight>
                <a:latin typeface="Helvetica" pitchFamily="2" charset="0"/>
                <a:hlinkClick r:id="rId2"/>
              </a:rPr>
              <a:t>O</a:t>
            </a:r>
            <a:r>
              <a:rPr lang="es-ES" b="0" i="0" dirty="0" err="1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  <a:hlinkClick r:id="rId2"/>
              </a:rPr>
              <a:t>pendatasoft</a:t>
            </a:r>
            <a:r>
              <a:rPr lang="es-ES" b="0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 abarcando desde precios históricos y tipos de propiedades hasta su ubicación y la frecuencia de reseñas de los huéspedes. </a:t>
            </a:r>
          </a:p>
          <a:p>
            <a:pPr marL="0" indent="0" algn="just">
              <a:buNone/>
            </a:pPr>
            <a:endParaRPr lang="es-ES" b="0" i="0" dirty="0">
              <a:solidFill>
                <a:srgbClr val="484848"/>
              </a:solidFill>
              <a:effectLst/>
              <a:highlight>
                <a:srgbClr val="FFFFFF"/>
              </a:highlight>
              <a:latin typeface="Helvetica" pitchFamily="2" charset="0"/>
            </a:endParaRPr>
          </a:p>
          <a:p>
            <a:pPr marL="0" indent="0" algn="just">
              <a:buNone/>
            </a:pPr>
            <a:r>
              <a:rPr lang="es-ES" b="1" i="0" dirty="0">
                <a:solidFill>
                  <a:srgbClr val="2DA69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2. Importancia de los Datos Correctos</a:t>
            </a:r>
          </a:p>
          <a:p>
            <a:pPr marL="0" indent="0" algn="just">
              <a:buNone/>
            </a:pPr>
            <a:r>
              <a:rPr lang="es-ES" b="0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La precisión del modelo depende directamente de la calidad de los datos recolectados. </a:t>
            </a:r>
          </a:p>
          <a:p>
            <a:pPr marL="0" indent="0" algn="just">
              <a:buNone/>
            </a:pPr>
            <a:r>
              <a:rPr lang="es-ES" b="0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Datos precisos y bien mantenidos aseguran que las predicciones sean válidas y aplicables, permitiendo a los anfitriones tomar decisiones informadas basadas en información actualizada y relevante.</a:t>
            </a:r>
          </a:p>
          <a:p>
            <a:pPr algn="just"/>
            <a:endParaRPr lang="es-GB" dirty="0">
              <a:solidFill>
                <a:srgbClr val="484848"/>
              </a:solidFill>
              <a:latin typeface="Helvetica" pitchFamily="2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C83C9EB-AFB0-EC86-DE6F-8D44D7C66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Optimización de Precios para Airbnb (Madrid) - Tech-Girls-Glovo</a:t>
            </a:r>
            <a:endParaRPr lang="es-GB"/>
          </a:p>
        </p:txBody>
      </p:sp>
    </p:spTree>
    <p:extLst>
      <p:ext uri="{BB962C8B-B14F-4D97-AF65-F5344CB8AC3E}">
        <p14:creationId xmlns:p14="http://schemas.microsoft.com/office/powerpoint/2010/main" val="1128740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FBC471-67C0-1767-0BBF-E8A2D5004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b="1" i="0" dirty="0">
                <a:solidFill>
                  <a:srgbClr val="1A6F8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Análisis y Procesamiento de Datos</a:t>
            </a:r>
            <a:endParaRPr lang="es-GB" dirty="0">
              <a:solidFill>
                <a:srgbClr val="1A6F80"/>
              </a:solidFill>
              <a:latin typeface="Helvetica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C0861B-BE8E-0487-41A7-B640E1364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3600" b="0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El análisis reveló factores clave que impactan los precios de Airbnb en Madrid, como </a:t>
            </a:r>
            <a:r>
              <a:rPr lang="es-ES" sz="3600" b="1" dirty="0">
                <a:solidFill>
                  <a:srgbClr val="F9632D"/>
                </a:solidFill>
                <a:highlight>
                  <a:srgbClr val="FFFFFF"/>
                </a:highlight>
                <a:latin typeface="Helvetica" pitchFamily="2" charset="0"/>
              </a:rPr>
              <a:t>la variabilidad según tipo de alojamiento y la cantidad de habitaciones alquiladas. </a:t>
            </a:r>
            <a:endParaRPr lang="es-ES" sz="3600" b="1" i="0" dirty="0">
              <a:solidFill>
                <a:srgbClr val="F9632D"/>
              </a:solidFill>
              <a:effectLst/>
              <a:highlight>
                <a:srgbClr val="FFFFFF"/>
              </a:highlight>
              <a:latin typeface="Helvetica" pitchFamily="2" charset="0"/>
            </a:endParaRPr>
          </a:p>
          <a:p>
            <a:pPr marL="0" indent="0" algn="just">
              <a:buNone/>
            </a:pPr>
            <a:r>
              <a:rPr lang="es-ES" sz="3600" b="0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Estos datos nos ayudan a </a:t>
            </a:r>
            <a:r>
              <a:rPr lang="es-ES" sz="3600" b="1" i="0" dirty="0">
                <a:solidFill>
                  <a:srgbClr val="F9632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ajustar nuestros modelos predictivos </a:t>
            </a:r>
            <a:r>
              <a:rPr lang="es-ES" sz="3600" b="0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para reflejar con precisión las dinámicas del mercado.</a:t>
            </a:r>
            <a:endParaRPr lang="es-GB" sz="3600" dirty="0">
              <a:solidFill>
                <a:srgbClr val="484848"/>
              </a:solidFill>
              <a:latin typeface="Helvetica" pitchFamily="2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99D776-E309-2CA3-C82D-A929E856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Optimización de Precios para Airbnb (Madrid) - Tech-Girls-Glovo</a:t>
            </a:r>
            <a:endParaRPr lang="es-GB"/>
          </a:p>
        </p:txBody>
      </p:sp>
    </p:spTree>
    <p:extLst>
      <p:ext uri="{BB962C8B-B14F-4D97-AF65-F5344CB8AC3E}">
        <p14:creationId xmlns:p14="http://schemas.microsoft.com/office/powerpoint/2010/main" val="40855030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1533</TotalTime>
  <Words>1118</Words>
  <Application>Microsoft Macintosh PowerPoint</Application>
  <PresentationFormat>Panorámica</PresentationFormat>
  <Paragraphs>135</Paragraphs>
  <Slides>17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Helvetica</vt:lpstr>
      <vt:lpstr>Söhne</vt:lpstr>
      <vt:lpstr>Tema de Office</vt:lpstr>
      <vt:lpstr>Optimización de Precios Airbnb-Madrid</vt:lpstr>
      <vt:lpstr>Índice</vt:lpstr>
      <vt:lpstr>Tech Girls Glovo</vt:lpstr>
      <vt:lpstr>Introducción</vt:lpstr>
      <vt:lpstr>¿Qué es un Modelo Predictivo?</vt:lpstr>
      <vt:lpstr>Soluciones para Anfitriones de Airbnb</vt:lpstr>
      <vt:lpstr>Soluciones para Anfitriones de Airbnb</vt:lpstr>
      <vt:lpstr>Análisis y Procesamiento de Datos</vt:lpstr>
      <vt:lpstr>Análisis y Procesamiento de Datos</vt:lpstr>
      <vt:lpstr>Creación del Modelo</vt:lpstr>
      <vt:lpstr>Resultados del Modelo</vt:lpstr>
      <vt:lpstr>Herramientas recomendaciones de Precios</vt:lpstr>
      <vt:lpstr>Herramientas recomendaciones de Precios</vt:lpstr>
      <vt:lpstr>Mejoras y Actualizaciones Futuras</vt:lpstr>
      <vt:lpstr>Preguntas Clave a Considerar</vt:lpstr>
      <vt:lpstr>Conclusión</vt:lpstr>
      <vt:lpstr>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 T</dc:creator>
  <cp:lastModifiedBy>A T</cp:lastModifiedBy>
  <cp:revision>17</cp:revision>
  <dcterms:created xsi:type="dcterms:W3CDTF">2024-05-20T09:53:11Z</dcterms:created>
  <dcterms:modified xsi:type="dcterms:W3CDTF">2024-05-21T11:28:50Z</dcterms:modified>
</cp:coreProperties>
</file>